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59" r:id="rId4"/>
    <p:sldId id="260" r:id="rId5"/>
    <p:sldId id="257" r:id="rId6"/>
    <p:sldId id="261" r:id="rId7"/>
    <p:sldId id="262" r:id="rId8"/>
    <p:sldId id="263" r:id="rId9"/>
    <p:sldId id="264" r:id="rId10"/>
    <p:sldId id="265" r:id="rId11"/>
    <p:sldId id="266" r:id="rId12"/>
    <p:sldId id="267" r:id="rId13"/>
    <p:sldId id="268" r:id="rId14"/>
    <p:sldId id="269" r:id="rId15"/>
    <p:sldId id="272" r:id="rId16"/>
    <p:sldId id="274" r:id="rId17"/>
    <p:sldId id="273" r:id="rId18"/>
    <p:sldId id="270" r:id="rId19"/>
    <p:sldId id="271" r:id="rId20"/>
    <p:sldId id="276" r:id="rId21"/>
    <p:sldId id="283" r:id="rId22"/>
    <p:sldId id="285" r:id="rId23"/>
    <p:sldId id="287" r:id="rId24"/>
    <p:sldId id="288" r:id="rId25"/>
    <p:sldId id="289" r:id="rId26"/>
    <p:sldId id="295" r:id="rId27"/>
    <p:sldId id="275" r:id="rId28"/>
    <p:sldId id="278" r:id="rId29"/>
    <p:sldId id="279" r:id="rId30"/>
    <p:sldId id="277" r:id="rId31"/>
    <p:sldId id="280" r:id="rId32"/>
    <p:sldId id="281" r:id="rId33"/>
    <p:sldId id="282" r:id="rId34"/>
    <p:sldId id="290" r:id="rId35"/>
    <p:sldId id="291" r:id="rId36"/>
    <p:sldId id="292" r:id="rId37"/>
    <p:sldId id="293" r:id="rId38"/>
    <p:sldId id="29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3"/>
    <p:restoredTop sz="94737"/>
  </p:normalViewPr>
  <p:slideViewPr>
    <p:cSldViewPr snapToGrid="0" snapToObjects="1">
      <p:cViewPr varScale="1">
        <p:scale>
          <a:sx n="98" d="100"/>
          <a:sy n="98" d="100"/>
        </p:scale>
        <p:origin x="45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F047A-2E81-9C49-8EA9-090227B48C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0766671-3E42-8D47-B0A6-71275A2C70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185CAD-A175-6F4A-A9B6-1AC82E4E5F3D}"/>
              </a:ext>
            </a:extLst>
          </p:cNvPr>
          <p:cNvSpPr>
            <a:spLocks noGrp="1"/>
          </p:cNvSpPr>
          <p:nvPr>
            <p:ph type="dt" sz="half" idx="10"/>
          </p:nvPr>
        </p:nvSpPr>
        <p:spPr/>
        <p:txBody>
          <a:bodyPr/>
          <a:lstStyle/>
          <a:p>
            <a:fld id="{875D1E86-8D3C-7F41-B215-912FC8B1123F}" type="datetimeFigureOut">
              <a:rPr lang="en-US" smtClean="0"/>
              <a:t>3/23/25</a:t>
            </a:fld>
            <a:endParaRPr lang="en-US"/>
          </a:p>
        </p:txBody>
      </p:sp>
      <p:sp>
        <p:nvSpPr>
          <p:cNvPr id="5" name="Footer Placeholder 4">
            <a:extLst>
              <a:ext uri="{FF2B5EF4-FFF2-40B4-BE49-F238E27FC236}">
                <a16:creationId xmlns:a16="http://schemas.microsoft.com/office/drawing/2014/main" id="{3FC12EE9-9D37-7F42-8B4F-D1EBD26D83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AA03FC-4E06-FD48-8A17-258E44182587}"/>
              </a:ext>
            </a:extLst>
          </p:cNvPr>
          <p:cNvSpPr>
            <a:spLocks noGrp="1"/>
          </p:cNvSpPr>
          <p:nvPr>
            <p:ph type="sldNum" sz="quarter" idx="12"/>
          </p:nvPr>
        </p:nvSpPr>
        <p:spPr/>
        <p:txBody>
          <a:bodyPr/>
          <a:lstStyle/>
          <a:p>
            <a:fld id="{CD6D93A1-7633-B443-A42C-238975305F39}" type="slidenum">
              <a:rPr lang="en-US" smtClean="0"/>
              <a:t>‹#›</a:t>
            </a:fld>
            <a:endParaRPr lang="en-US"/>
          </a:p>
        </p:txBody>
      </p:sp>
    </p:spTree>
    <p:extLst>
      <p:ext uri="{BB962C8B-B14F-4D97-AF65-F5344CB8AC3E}">
        <p14:creationId xmlns:p14="http://schemas.microsoft.com/office/powerpoint/2010/main" val="610376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B4241-6397-8A46-ACE4-8567BD26C83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D72E75-2A52-3C4C-AF81-26FEC8833E7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6E34B2-165D-364E-B8C8-E8D0190D9936}"/>
              </a:ext>
            </a:extLst>
          </p:cNvPr>
          <p:cNvSpPr>
            <a:spLocks noGrp="1"/>
          </p:cNvSpPr>
          <p:nvPr>
            <p:ph type="dt" sz="half" idx="10"/>
          </p:nvPr>
        </p:nvSpPr>
        <p:spPr/>
        <p:txBody>
          <a:bodyPr/>
          <a:lstStyle/>
          <a:p>
            <a:fld id="{875D1E86-8D3C-7F41-B215-912FC8B1123F}" type="datetimeFigureOut">
              <a:rPr lang="en-US" smtClean="0"/>
              <a:t>3/23/25</a:t>
            </a:fld>
            <a:endParaRPr lang="en-US"/>
          </a:p>
        </p:txBody>
      </p:sp>
      <p:sp>
        <p:nvSpPr>
          <p:cNvPr id="5" name="Footer Placeholder 4">
            <a:extLst>
              <a:ext uri="{FF2B5EF4-FFF2-40B4-BE49-F238E27FC236}">
                <a16:creationId xmlns:a16="http://schemas.microsoft.com/office/drawing/2014/main" id="{D63D75EB-0B79-4840-84A6-D7C44CB6A7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A7BE3-C439-0244-954F-789367CF8B61}"/>
              </a:ext>
            </a:extLst>
          </p:cNvPr>
          <p:cNvSpPr>
            <a:spLocks noGrp="1"/>
          </p:cNvSpPr>
          <p:nvPr>
            <p:ph type="sldNum" sz="quarter" idx="12"/>
          </p:nvPr>
        </p:nvSpPr>
        <p:spPr/>
        <p:txBody>
          <a:bodyPr/>
          <a:lstStyle/>
          <a:p>
            <a:fld id="{CD6D93A1-7633-B443-A42C-238975305F39}" type="slidenum">
              <a:rPr lang="en-US" smtClean="0"/>
              <a:t>‹#›</a:t>
            </a:fld>
            <a:endParaRPr lang="en-US"/>
          </a:p>
        </p:txBody>
      </p:sp>
    </p:spTree>
    <p:extLst>
      <p:ext uri="{BB962C8B-B14F-4D97-AF65-F5344CB8AC3E}">
        <p14:creationId xmlns:p14="http://schemas.microsoft.com/office/powerpoint/2010/main" val="1598128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F257AC-9E66-C442-882B-3FC823C93C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1003A05-E3E7-0D4B-9427-064964A93E5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6F3C8A-053F-BD45-A00D-9F8BDA8FA423}"/>
              </a:ext>
            </a:extLst>
          </p:cNvPr>
          <p:cNvSpPr>
            <a:spLocks noGrp="1"/>
          </p:cNvSpPr>
          <p:nvPr>
            <p:ph type="dt" sz="half" idx="10"/>
          </p:nvPr>
        </p:nvSpPr>
        <p:spPr/>
        <p:txBody>
          <a:bodyPr/>
          <a:lstStyle/>
          <a:p>
            <a:fld id="{875D1E86-8D3C-7F41-B215-912FC8B1123F}" type="datetimeFigureOut">
              <a:rPr lang="en-US" smtClean="0"/>
              <a:t>3/23/25</a:t>
            </a:fld>
            <a:endParaRPr lang="en-US"/>
          </a:p>
        </p:txBody>
      </p:sp>
      <p:sp>
        <p:nvSpPr>
          <p:cNvPr id="5" name="Footer Placeholder 4">
            <a:extLst>
              <a:ext uri="{FF2B5EF4-FFF2-40B4-BE49-F238E27FC236}">
                <a16:creationId xmlns:a16="http://schemas.microsoft.com/office/drawing/2014/main" id="{90753D94-D689-9148-B1F0-B06132E5F3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183A05-0747-EE41-99A0-DBB9D28FDA64}"/>
              </a:ext>
            </a:extLst>
          </p:cNvPr>
          <p:cNvSpPr>
            <a:spLocks noGrp="1"/>
          </p:cNvSpPr>
          <p:nvPr>
            <p:ph type="sldNum" sz="quarter" idx="12"/>
          </p:nvPr>
        </p:nvSpPr>
        <p:spPr/>
        <p:txBody>
          <a:bodyPr/>
          <a:lstStyle/>
          <a:p>
            <a:fld id="{CD6D93A1-7633-B443-A42C-238975305F39}" type="slidenum">
              <a:rPr lang="en-US" smtClean="0"/>
              <a:t>‹#›</a:t>
            </a:fld>
            <a:endParaRPr lang="en-US"/>
          </a:p>
        </p:txBody>
      </p:sp>
    </p:spTree>
    <p:extLst>
      <p:ext uri="{BB962C8B-B14F-4D97-AF65-F5344CB8AC3E}">
        <p14:creationId xmlns:p14="http://schemas.microsoft.com/office/powerpoint/2010/main" val="14321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B7479-0651-6E45-BBC9-B7D927B036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13390F-B308-9C42-A25E-2DC517B80D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CCA0EC-0F3F-1E47-AFF0-CCF206B4274B}"/>
              </a:ext>
            </a:extLst>
          </p:cNvPr>
          <p:cNvSpPr>
            <a:spLocks noGrp="1"/>
          </p:cNvSpPr>
          <p:nvPr>
            <p:ph type="dt" sz="half" idx="10"/>
          </p:nvPr>
        </p:nvSpPr>
        <p:spPr/>
        <p:txBody>
          <a:bodyPr/>
          <a:lstStyle/>
          <a:p>
            <a:fld id="{875D1E86-8D3C-7F41-B215-912FC8B1123F}" type="datetimeFigureOut">
              <a:rPr lang="en-US" smtClean="0"/>
              <a:t>3/23/25</a:t>
            </a:fld>
            <a:endParaRPr lang="en-US"/>
          </a:p>
        </p:txBody>
      </p:sp>
      <p:sp>
        <p:nvSpPr>
          <p:cNvPr id="5" name="Footer Placeholder 4">
            <a:extLst>
              <a:ext uri="{FF2B5EF4-FFF2-40B4-BE49-F238E27FC236}">
                <a16:creationId xmlns:a16="http://schemas.microsoft.com/office/drawing/2014/main" id="{21888435-BD65-9E4E-92C8-9447474761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A3C6C2-1F1A-384F-9163-98ACD0D8A272}"/>
              </a:ext>
            </a:extLst>
          </p:cNvPr>
          <p:cNvSpPr>
            <a:spLocks noGrp="1"/>
          </p:cNvSpPr>
          <p:nvPr>
            <p:ph type="sldNum" sz="quarter" idx="12"/>
          </p:nvPr>
        </p:nvSpPr>
        <p:spPr/>
        <p:txBody>
          <a:bodyPr/>
          <a:lstStyle/>
          <a:p>
            <a:fld id="{CD6D93A1-7633-B443-A42C-238975305F39}" type="slidenum">
              <a:rPr lang="en-US" smtClean="0"/>
              <a:t>‹#›</a:t>
            </a:fld>
            <a:endParaRPr lang="en-US"/>
          </a:p>
        </p:txBody>
      </p:sp>
    </p:spTree>
    <p:extLst>
      <p:ext uri="{BB962C8B-B14F-4D97-AF65-F5344CB8AC3E}">
        <p14:creationId xmlns:p14="http://schemas.microsoft.com/office/powerpoint/2010/main" val="1073357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C1DE3-2C82-3E40-A987-C16C947316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DC4B49-0AB6-6B43-B820-3D91BDCD58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8A0537C-3FBC-064E-BC42-23BF1EB24FBB}"/>
              </a:ext>
            </a:extLst>
          </p:cNvPr>
          <p:cNvSpPr>
            <a:spLocks noGrp="1"/>
          </p:cNvSpPr>
          <p:nvPr>
            <p:ph type="dt" sz="half" idx="10"/>
          </p:nvPr>
        </p:nvSpPr>
        <p:spPr/>
        <p:txBody>
          <a:bodyPr/>
          <a:lstStyle/>
          <a:p>
            <a:fld id="{875D1E86-8D3C-7F41-B215-912FC8B1123F}" type="datetimeFigureOut">
              <a:rPr lang="en-US" smtClean="0"/>
              <a:t>3/23/25</a:t>
            </a:fld>
            <a:endParaRPr lang="en-US"/>
          </a:p>
        </p:txBody>
      </p:sp>
      <p:sp>
        <p:nvSpPr>
          <p:cNvPr id="5" name="Footer Placeholder 4">
            <a:extLst>
              <a:ext uri="{FF2B5EF4-FFF2-40B4-BE49-F238E27FC236}">
                <a16:creationId xmlns:a16="http://schemas.microsoft.com/office/drawing/2014/main" id="{7B8AC08F-3101-8B40-B454-89CF4EAF40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FF9522-00E5-1445-A744-08882F6F7277}"/>
              </a:ext>
            </a:extLst>
          </p:cNvPr>
          <p:cNvSpPr>
            <a:spLocks noGrp="1"/>
          </p:cNvSpPr>
          <p:nvPr>
            <p:ph type="sldNum" sz="quarter" idx="12"/>
          </p:nvPr>
        </p:nvSpPr>
        <p:spPr/>
        <p:txBody>
          <a:bodyPr/>
          <a:lstStyle/>
          <a:p>
            <a:fld id="{CD6D93A1-7633-B443-A42C-238975305F39}" type="slidenum">
              <a:rPr lang="en-US" smtClean="0"/>
              <a:t>‹#›</a:t>
            </a:fld>
            <a:endParaRPr lang="en-US"/>
          </a:p>
        </p:txBody>
      </p:sp>
    </p:spTree>
    <p:extLst>
      <p:ext uri="{BB962C8B-B14F-4D97-AF65-F5344CB8AC3E}">
        <p14:creationId xmlns:p14="http://schemas.microsoft.com/office/powerpoint/2010/main" val="3671969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1D6A-3238-5641-8DF8-705F84680E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FD6D3A-55B7-7440-A323-D99E2475B38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0CF57F-C89B-4849-9885-0B00082154A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F1C3592-95EF-CB43-B5C8-4BBD486A45BA}"/>
              </a:ext>
            </a:extLst>
          </p:cNvPr>
          <p:cNvSpPr>
            <a:spLocks noGrp="1"/>
          </p:cNvSpPr>
          <p:nvPr>
            <p:ph type="dt" sz="half" idx="10"/>
          </p:nvPr>
        </p:nvSpPr>
        <p:spPr/>
        <p:txBody>
          <a:bodyPr/>
          <a:lstStyle/>
          <a:p>
            <a:fld id="{875D1E86-8D3C-7F41-B215-912FC8B1123F}" type="datetimeFigureOut">
              <a:rPr lang="en-US" smtClean="0"/>
              <a:t>3/23/25</a:t>
            </a:fld>
            <a:endParaRPr lang="en-US"/>
          </a:p>
        </p:txBody>
      </p:sp>
      <p:sp>
        <p:nvSpPr>
          <p:cNvPr id="6" name="Footer Placeholder 5">
            <a:extLst>
              <a:ext uri="{FF2B5EF4-FFF2-40B4-BE49-F238E27FC236}">
                <a16:creationId xmlns:a16="http://schemas.microsoft.com/office/drawing/2014/main" id="{CCF1DF05-FC4A-6A41-A7F9-5700D83711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E3C562-B717-C743-959E-764ED30B5B09}"/>
              </a:ext>
            </a:extLst>
          </p:cNvPr>
          <p:cNvSpPr>
            <a:spLocks noGrp="1"/>
          </p:cNvSpPr>
          <p:nvPr>
            <p:ph type="sldNum" sz="quarter" idx="12"/>
          </p:nvPr>
        </p:nvSpPr>
        <p:spPr/>
        <p:txBody>
          <a:bodyPr/>
          <a:lstStyle/>
          <a:p>
            <a:fld id="{CD6D93A1-7633-B443-A42C-238975305F39}" type="slidenum">
              <a:rPr lang="en-US" smtClean="0"/>
              <a:t>‹#›</a:t>
            </a:fld>
            <a:endParaRPr lang="en-US"/>
          </a:p>
        </p:txBody>
      </p:sp>
    </p:spTree>
    <p:extLst>
      <p:ext uri="{BB962C8B-B14F-4D97-AF65-F5344CB8AC3E}">
        <p14:creationId xmlns:p14="http://schemas.microsoft.com/office/powerpoint/2010/main" val="2602685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34814-9075-244C-B3AF-555F58E7C0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5C85C08-B159-464C-B102-C418179475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1CAE3E3-9FA4-0C41-AB67-BD4304E7FF4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336177F-43C3-3C4D-8A38-9BAF8EF3E8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C39EC31-1FB8-8C48-B7FA-B1938273839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1E8C2C-D5FD-5C48-8B5F-F748BE0161DE}"/>
              </a:ext>
            </a:extLst>
          </p:cNvPr>
          <p:cNvSpPr>
            <a:spLocks noGrp="1"/>
          </p:cNvSpPr>
          <p:nvPr>
            <p:ph type="dt" sz="half" idx="10"/>
          </p:nvPr>
        </p:nvSpPr>
        <p:spPr/>
        <p:txBody>
          <a:bodyPr/>
          <a:lstStyle/>
          <a:p>
            <a:fld id="{875D1E86-8D3C-7F41-B215-912FC8B1123F}" type="datetimeFigureOut">
              <a:rPr lang="en-US" smtClean="0"/>
              <a:t>3/23/25</a:t>
            </a:fld>
            <a:endParaRPr lang="en-US"/>
          </a:p>
        </p:txBody>
      </p:sp>
      <p:sp>
        <p:nvSpPr>
          <p:cNvPr id="8" name="Footer Placeholder 7">
            <a:extLst>
              <a:ext uri="{FF2B5EF4-FFF2-40B4-BE49-F238E27FC236}">
                <a16:creationId xmlns:a16="http://schemas.microsoft.com/office/drawing/2014/main" id="{85DF3221-6B6F-D747-8137-35CA35EDE0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5FBC82-FEDC-8D4A-976C-8C4536CC9CD5}"/>
              </a:ext>
            </a:extLst>
          </p:cNvPr>
          <p:cNvSpPr>
            <a:spLocks noGrp="1"/>
          </p:cNvSpPr>
          <p:nvPr>
            <p:ph type="sldNum" sz="quarter" idx="12"/>
          </p:nvPr>
        </p:nvSpPr>
        <p:spPr/>
        <p:txBody>
          <a:bodyPr/>
          <a:lstStyle/>
          <a:p>
            <a:fld id="{CD6D93A1-7633-B443-A42C-238975305F39}" type="slidenum">
              <a:rPr lang="en-US" smtClean="0"/>
              <a:t>‹#›</a:t>
            </a:fld>
            <a:endParaRPr lang="en-US"/>
          </a:p>
        </p:txBody>
      </p:sp>
    </p:spTree>
    <p:extLst>
      <p:ext uri="{BB962C8B-B14F-4D97-AF65-F5344CB8AC3E}">
        <p14:creationId xmlns:p14="http://schemas.microsoft.com/office/powerpoint/2010/main" val="323992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C00C8-4653-8641-98E2-2F9581B255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0FEC54-F3AE-FD4E-A96D-52AE7155E280}"/>
              </a:ext>
            </a:extLst>
          </p:cNvPr>
          <p:cNvSpPr>
            <a:spLocks noGrp="1"/>
          </p:cNvSpPr>
          <p:nvPr>
            <p:ph type="dt" sz="half" idx="10"/>
          </p:nvPr>
        </p:nvSpPr>
        <p:spPr/>
        <p:txBody>
          <a:bodyPr/>
          <a:lstStyle/>
          <a:p>
            <a:fld id="{875D1E86-8D3C-7F41-B215-912FC8B1123F}" type="datetimeFigureOut">
              <a:rPr lang="en-US" smtClean="0"/>
              <a:t>3/23/25</a:t>
            </a:fld>
            <a:endParaRPr lang="en-US"/>
          </a:p>
        </p:txBody>
      </p:sp>
      <p:sp>
        <p:nvSpPr>
          <p:cNvPr id="4" name="Footer Placeholder 3">
            <a:extLst>
              <a:ext uri="{FF2B5EF4-FFF2-40B4-BE49-F238E27FC236}">
                <a16:creationId xmlns:a16="http://schemas.microsoft.com/office/drawing/2014/main" id="{16E286BD-EE04-CB4C-BC0D-A269F9DA37E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39BDDA-4935-5A4E-80A5-67D0BF2AB305}"/>
              </a:ext>
            </a:extLst>
          </p:cNvPr>
          <p:cNvSpPr>
            <a:spLocks noGrp="1"/>
          </p:cNvSpPr>
          <p:nvPr>
            <p:ph type="sldNum" sz="quarter" idx="12"/>
          </p:nvPr>
        </p:nvSpPr>
        <p:spPr/>
        <p:txBody>
          <a:bodyPr/>
          <a:lstStyle/>
          <a:p>
            <a:fld id="{CD6D93A1-7633-B443-A42C-238975305F39}" type="slidenum">
              <a:rPr lang="en-US" smtClean="0"/>
              <a:t>‹#›</a:t>
            </a:fld>
            <a:endParaRPr lang="en-US"/>
          </a:p>
        </p:txBody>
      </p:sp>
    </p:spTree>
    <p:extLst>
      <p:ext uri="{BB962C8B-B14F-4D97-AF65-F5344CB8AC3E}">
        <p14:creationId xmlns:p14="http://schemas.microsoft.com/office/powerpoint/2010/main" val="4044994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6DFF00-D287-CE48-935A-652D0085DC8E}"/>
              </a:ext>
            </a:extLst>
          </p:cNvPr>
          <p:cNvSpPr>
            <a:spLocks noGrp="1"/>
          </p:cNvSpPr>
          <p:nvPr>
            <p:ph type="dt" sz="half" idx="10"/>
          </p:nvPr>
        </p:nvSpPr>
        <p:spPr/>
        <p:txBody>
          <a:bodyPr/>
          <a:lstStyle/>
          <a:p>
            <a:fld id="{875D1E86-8D3C-7F41-B215-912FC8B1123F}" type="datetimeFigureOut">
              <a:rPr lang="en-US" smtClean="0"/>
              <a:t>3/23/25</a:t>
            </a:fld>
            <a:endParaRPr lang="en-US"/>
          </a:p>
        </p:txBody>
      </p:sp>
      <p:sp>
        <p:nvSpPr>
          <p:cNvPr id="3" name="Footer Placeholder 2">
            <a:extLst>
              <a:ext uri="{FF2B5EF4-FFF2-40B4-BE49-F238E27FC236}">
                <a16:creationId xmlns:a16="http://schemas.microsoft.com/office/drawing/2014/main" id="{2B2E7A5A-676C-7446-941A-0A181D79DB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F4210DF-0282-6A41-B81D-537A3636ACC5}"/>
              </a:ext>
            </a:extLst>
          </p:cNvPr>
          <p:cNvSpPr>
            <a:spLocks noGrp="1"/>
          </p:cNvSpPr>
          <p:nvPr>
            <p:ph type="sldNum" sz="quarter" idx="12"/>
          </p:nvPr>
        </p:nvSpPr>
        <p:spPr/>
        <p:txBody>
          <a:bodyPr/>
          <a:lstStyle/>
          <a:p>
            <a:fld id="{CD6D93A1-7633-B443-A42C-238975305F39}" type="slidenum">
              <a:rPr lang="en-US" smtClean="0"/>
              <a:t>‹#›</a:t>
            </a:fld>
            <a:endParaRPr lang="en-US"/>
          </a:p>
        </p:txBody>
      </p:sp>
    </p:spTree>
    <p:extLst>
      <p:ext uri="{BB962C8B-B14F-4D97-AF65-F5344CB8AC3E}">
        <p14:creationId xmlns:p14="http://schemas.microsoft.com/office/powerpoint/2010/main" val="3910243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7442F-047C-0343-B570-817BFF36A5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B5F50E2-830E-6843-AA24-C674FD0A52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AC4830-006D-8749-875E-BEEAA78AC7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DEC9B9C-A31F-4346-A508-B4A224F97155}"/>
              </a:ext>
            </a:extLst>
          </p:cNvPr>
          <p:cNvSpPr>
            <a:spLocks noGrp="1"/>
          </p:cNvSpPr>
          <p:nvPr>
            <p:ph type="dt" sz="half" idx="10"/>
          </p:nvPr>
        </p:nvSpPr>
        <p:spPr/>
        <p:txBody>
          <a:bodyPr/>
          <a:lstStyle/>
          <a:p>
            <a:fld id="{875D1E86-8D3C-7F41-B215-912FC8B1123F}" type="datetimeFigureOut">
              <a:rPr lang="en-US" smtClean="0"/>
              <a:t>3/23/25</a:t>
            </a:fld>
            <a:endParaRPr lang="en-US"/>
          </a:p>
        </p:txBody>
      </p:sp>
      <p:sp>
        <p:nvSpPr>
          <p:cNvPr id="6" name="Footer Placeholder 5">
            <a:extLst>
              <a:ext uri="{FF2B5EF4-FFF2-40B4-BE49-F238E27FC236}">
                <a16:creationId xmlns:a16="http://schemas.microsoft.com/office/drawing/2014/main" id="{C3590CD0-945E-A543-A109-33C23D6B03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0A8D4A-56B5-5B40-919D-261EDDBCF1C4}"/>
              </a:ext>
            </a:extLst>
          </p:cNvPr>
          <p:cNvSpPr>
            <a:spLocks noGrp="1"/>
          </p:cNvSpPr>
          <p:nvPr>
            <p:ph type="sldNum" sz="quarter" idx="12"/>
          </p:nvPr>
        </p:nvSpPr>
        <p:spPr/>
        <p:txBody>
          <a:bodyPr/>
          <a:lstStyle/>
          <a:p>
            <a:fld id="{CD6D93A1-7633-B443-A42C-238975305F39}" type="slidenum">
              <a:rPr lang="en-US" smtClean="0"/>
              <a:t>‹#›</a:t>
            </a:fld>
            <a:endParaRPr lang="en-US"/>
          </a:p>
        </p:txBody>
      </p:sp>
    </p:spTree>
    <p:extLst>
      <p:ext uri="{BB962C8B-B14F-4D97-AF65-F5344CB8AC3E}">
        <p14:creationId xmlns:p14="http://schemas.microsoft.com/office/powerpoint/2010/main" val="146066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9E8B9-1AFB-304D-94BE-F605A9CFE5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0D4D32-0778-D944-BE10-7E39F84825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44AB6F6-DAC3-BE4B-B827-2B7230F18C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8AF187-95A8-EC4F-A827-22FD32919FD8}"/>
              </a:ext>
            </a:extLst>
          </p:cNvPr>
          <p:cNvSpPr>
            <a:spLocks noGrp="1"/>
          </p:cNvSpPr>
          <p:nvPr>
            <p:ph type="dt" sz="half" idx="10"/>
          </p:nvPr>
        </p:nvSpPr>
        <p:spPr/>
        <p:txBody>
          <a:bodyPr/>
          <a:lstStyle/>
          <a:p>
            <a:fld id="{875D1E86-8D3C-7F41-B215-912FC8B1123F}" type="datetimeFigureOut">
              <a:rPr lang="en-US" smtClean="0"/>
              <a:t>3/23/25</a:t>
            </a:fld>
            <a:endParaRPr lang="en-US"/>
          </a:p>
        </p:txBody>
      </p:sp>
      <p:sp>
        <p:nvSpPr>
          <p:cNvPr id="6" name="Footer Placeholder 5">
            <a:extLst>
              <a:ext uri="{FF2B5EF4-FFF2-40B4-BE49-F238E27FC236}">
                <a16:creationId xmlns:a16="http://schemas.microsoft.com/office/drawing/2014/main" id="{A5CF884D-C2E5-3C43-964A-F5115293D2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3BCBD1-096A-D943-B14F-AF74141DFEC7}"/>
              </a:ext>
            </a:extLst>
          </p:cNvPr>
          <p:cNvSpPr>
            <a:spLocks noGrp="1"/>
          </p:cNvSpPr>
          <p:nvPr>
            <p:ph type="sldNum" sz="quarter" idx="12"/>
          </p:nvPr>
        </p:nvSpPr>
        <p:spPr/>
        <p:txBody>
          <a:bodyPr/>
          <a:lstStyle/>
          <a:p>
            <a:fld id="{CD6D93A1-7633-B443-A42C-238975305F39}" type="slidenum">
              <a:rPr lang="en-US" smtClean="0"/>
              <a:t>‹#›</a:t>
            </a:fld>
            <a:endParaRPr lang="en-US"/>
          </a:p>
        </p:txBody>
      </p:sp>
    </p:spTree>
    <p:extLst>
      <p:ext uri="{BB962C8B-B14F-4D97-AF65-F5344CB8AC3E}">
        <p14:creationId xmlns:p14="http://schemas.microsoft.com/office/powerpoint/2010/main" val="3315446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209CFF-D963-D14B-A89F-D9CE173ABD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7F2696-CAB5-414D-8FAD-50A4AACA95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3C6C8B-DEE7-1C4B-83B6-3EC2D64DBA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5D1E86-8D3C-7F41-B215-912FC8B1123F}" type="datetimeFigureOut">
              <a:rPr lang="en-US" smtClean="0"/>
              <a:t>3/23/25</a:t>
            </a:fld>
            <a:endParaRPr lang="en-US"/>
          </a:p>
        </p:txBody>
      </p:sp>
      <p:sp>
        <p:nvSpPr>
          <p:cNvPr id="5" name="Footer Placeholder 4">
            <a:extLst>
              <a:ext uri="{FF2B5EF4-FFF2-40B4-BE49-F238E27FC236}">
                <a16:creationId xmlns:a16="http://schemas.microsoft.com/office/drawing/2014/main" id="{579918C5-65AB-3F46-92E2-0464B5B174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C25B34B-0E39-FF4B-AB2D-665BFC6614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6D93A1-7633-B443-A42C-238975305F39}" type="slidenum">
              <a:rPr lang="en-US" smtClean="0"/>
              <a:t>‹#›</a:t>
            </a:fld>
            <a:endParaRPr lang="en-US"/>
          </a:p>
        </p:txBody>
      </p:sp>
    </p:spTree>
    <p:extLst>
      <p:ext uri="{BB962C8B-B14F-4D97-AF65-F5344CB8AC3E}">
        <p14:creationId xmlns:p14="http://schemas.microsoft.com/office/powerpoint/2010/main" val="3878898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2.tif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tif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tif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tif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tif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6C175-64FC-6242-BFC6-8CA94652DF5C}"/>
              </a:ext>
            </a:extLst>
          </p:cNvPr>
          <p:cNvSpPr>
            <a:spLocks noGrp="1"/>
          </p:cNvSpPr>
          <p:nvPr>
            <p:ph type="ctrTitle"/>
          </p:nvPr>
        </p:nvSpPr>
        <p:spPr/>
        <p:txBody>
          <a:bodyPr/>
          <a:lstStyle/>
          <a:p>
            <a:r>
              <a:rPr lang="en-US" dirty="0"/>
              <a:t>Competition</a:t>
            </a:r>
          </a:p>
        </p:txBody>
      </p:sp>
      <p:pic>
        <p:nvPicPr>
          <p:cNvPr id="4" name="Picture 3">
            <a:extLst>
              <a:ext uri="{FF2B5EF4-FFF2-40B4-BE49-F238E27FC236}">
                <a16:creationId xmlns:a16="http://schemas.microsoft.com/office/drawing/2014/main" id="{8B02A320-93CF-2B44-B2E8-4F424A8D5B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38018" y="2143847"/>
            <a:ext cx="3175000" cy="2916382"/>
          </a:xfrm>
          <a:prstGeom prst="rect">
            <a:avLst/>
          </a:prstGeom>
        </p:spPr>
      </p:pic>
      <p:pic>
        <p:nvPicPr>
          <p:cNvPr id="5" name="Picture 4">
            <a:extLst>
              <a:ext uri="{FF2B5EF4-FFF2-40B4-BE49-F238E27FC236}">
                <a16:creationId xmlns:a16="http://schemas.microsoft.com/office/drawing/2014/main" id="{E830C82E-63CE-0649-9BD2-5411FEA1E8A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478982" y="2143847"/>
            <a:ext cx="3175000" cy="2916382"/>
          </a:xfrm>
          <a:prstGeom prst="rect">
            <a:avLst/>
          </a:prstGeom>
        </p:spPr>
      </p:pic>
    </p:spTree>
    <p:extLst>
      <p:ext uri="{BB962C8B-B14F-4D97-AF65-F5344CB8AC3E}">
        <p14:creationId xmlns:p14="http://schemas.microsoft.com/office/powerpoint/2010/main" val="4084968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C2E49-3577-5E4B-B1C1-5206A68851E3}"/>
              </a:ext>
            </a:extLst>
          </p:cNvPr>
          <p:cNvSpPr>
            <a:spLocks noGrp="1"/>
          </p:cNvSpPr>
          <p:nvPr>
            <p:ph type="title"/>
          </p:nvPr>
        </p:nvSpPr>
        <p:spPr/>
        <p:txBody>
          <a:bodyPr/>
          <a:lstStyle/>
          <a:p>
            <a:r>
              <a:rPr lang="en-US" dirty="0"/>
              <a:t>Perception by seeds: recap</a:t>
            </a:r>
          </a:p>
        </p:txBody>
      </p:sp>
      <p:pic>
        <p:nvPicPr>
          <p:cNvPr id="4" name="Picture 3">
            <a:extLst>
              <a:ext uri="{FF2B5EF4-FFF2-40B4-BE49-F238E27FC236}">
                <a16:creationId xmlns:a16="http://schemas.microsoft.com/office/drawing/2014/main" id="{C3A0CC43-42EA-F043-9E21-AA7ACB4E46AE}"/>
              </a:ext>
            </a:extLst>
          </p:cNvPr>
          <p:cNvPicPr>
            <a:picLocks noChangeAspect="1"/>
          </p:cNvPicPr>
          <p:nvPr/>
        </p:nvPicPr>
        <p:blipFill>
          <a:blip r:embed="rId2"/>
          <a:stretch>
            <a:fillRect/>
          </a:stretch>
        </p:blipFill>
        <p:spPr>
          <a:xfrm>
            <a:off x="221580" y="1690688"/>
            <a:ext cx="4136599" cy="4665267"/>
          </a:xfrm>
          <a:prstGeom prst="rect">
            <a:avLst/>
          </a:prstGeom>
        </p:spPr>
      </p:pic>
      <p:pic>
        <p:nvPicPr>
          <p:cNvPr id="5" name="Picture 4">
            <a:extLst>
              <a:ext uri="{FF2B5EF4-FFF2-40B4-BE49-F238E27FC236}">
                <a16:creationId xmlns:a16="http://schemas.microsoft.com/office/drawing/2014/main" id="{799CBB0A-B23E-FC43-B343-8CB6471A5936}"/>
              </a:ext>
            </a:extLst>
          </p:cNvPr>
          <p:cNvPicPr>
            <a:picLocks noChangeAspect="1"/>
          </p:cNvPicPr>
          <p:nvPr/>
        </p:nvPicPr>
        <p:blipFill>
          <a:blip r:embed="rId3"/>
          <a:stretch>
            <a:fillRect/>
          </a:stretch>
        </p:blipFill>
        <p:spPr>
          <a:xfrm>
            <a:off x="4655965" y="1856094"/>
            <a:ext cx="4259618" cy="4792070"/>
          </a:xfrm>
          <a:prstGeom prst="rect">
            <a:avLst/>
          </a:prstGeom>
        </p:spPr>
      </p:pic>
      <p:sp>
        <p:nvSpPr>
          <p:cNvPr id="6" name="Rectangle 5">
            <a:extLst>
              <a:ext uri="{FF2B5EF4-FFF2-40B4-BE49-F238E27FC236}">
                <a16:creationId xmlns:a16="http://schemas.microsoft.com/office/drawing/2014/main" id="{EAB9DB4F-D391-BF44-9B8D-8CDA0B51D5EE}"/>
              </a:ext>
            </a:extLst>
          </p:cNvPr>
          <p:cNvSpPr/>
          <p:nvPr/>
        </p:nvSpPr>
        <p:spPr>
          <a:xfrm>
            <a:off x="7418879" y="2333766"/>
            <a:ext cx="1214650" cy="31253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8EAC818-9D35-0F4A-9E54-6F63B32B9C2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69498" y="3030645"/>
            <a:ext cx="3008999" cy="2843317"/>
          </a:xfrm>
          <a:prstGeom prst="rect">
            <a:avLst/>
          </a:prstGeom>
        </p:spPr>
      </p:pic>
      <p:sp>
        <p:nvSpPr>
          <p:cNvPr id="9" name="TextBox 8">
            <a:extLst>
              <a:ext uri="{FF2B5EF4-FFF2-40B4-BE49-F238E27FC236}">
                <a16:creationId xmlns:a16="http://schemas.microsoft.com/office/drawing/2014/main" id="{52AD3FB9-9009-F641-9B46-583BB021A327}"/>
              </a:ext>
            </a:extLst>
          </p:cNvPr>
          <p:cNvSpPr txBox="1"/>
          <p:nvPr/>
        </p:nvSpPr>
        <p:spPr>
          <a:xfrm>
            <a:off x="10263116" y="2661313"/>
            <a:ext cx="1367169" cy="369332"/>
          </a:xfrm>
          <a:prstGeom prst="rect">
            <a:avLst/>
          </a:prstGeom>
          <a:noFill/>
        </p:spPr>
        <p:txBody>
          <a:bodyPr wrap="none" rtlCol="0">
            <a:spAutoFit/>
          </a:bodyPr>
          <a:lstStyle/>
          <a:p>
            <a:r>
              <a:rPr lang="en-US" dirty="0"/>
              <a:t>Germination</a:t>
            </a:r>
          </a:p>
        </p:txBody>
      </p:sp>
    </p:spTree>
    <p:extLst>
      <p:ext uri="{BB962C8B-B14F-4D97-AF65-F5344CB8AC3E}">
        <p14:creationId xmlns:p14="http://schemas.microsoft.com/office/powerpoint/2010/main" val="512607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5A4CC-4B2F-4345-B8FC-5045ABFF79C4}"/>
              </a:ext>
            </a:extLst>
          </p:cNvPr>
          <p:cNvSpPr>
            <a:spLocks noGrp="1"/>
          </p:cNvSpPr>
          <p:nvPr>
            <p:ph type="title"/>
          </p:nvPr>
        </p:nvSpPr>
        <p:spPr/>
        <p:txBody>
          <a:bodyPr/>
          <a:lstStyle/>
          <a:p>
            <a:r>
              <a:rPr lang="en-US" dirty="0"/>
              <a:t>Seedlings also perceive light from the canopy</a:t>
            </a:r>
          </a:p>
        </p:txBody>
      </p:sp>
      <p:pic>
        <p:nvPicPr>
          <p:cNvPr id="3" name="Picture 2">
            <a:extLst>
              <a:ext uri="{FF2B5EF4-FFF2-40B4-BE49-F238E27FC236}">
                <a16:creationId xmlns:a16="http://schemas.microsoft.com/office/drawing/2014/main" id="{3208DB6C-9E0B-3E4D-8BA4-A732CA006FFA}"/>
              </a:ext>
            </a:extLst>
          </p:cNvPr>
          <p:cNvPicPr>
            <a:picLocks noChangeAspect="1"/>
          </p:cNvPicPr>
          <p:nvPr/>
        </p:nvPicPr>
        <p:blipFill>
          <a:blip r:embed="rId2"/>
          <a:stretch>
            <a:fillRect/>
          </a:stretch>
        </p:blipFill>
        <p:spPr>
          <a:xfrm>
            <a:off x="1405719" y="1794535"/>
            <a:ext cx="3987231" cy="4807570"/>
          </a:xfrm>
          <a:prstGeom prst="rect">
            <a:avLst/>
          </a:prstGeom>
        </p:spPr>
      </p:pic>
      <p:sp>
        <p:nvSpPr>
          <p:cNvPr id="4" name="TextBox 3">
            <a:extLst>
              <a:ext uri="{FF2B5EF4-FFF2-40B4-BE49-F238E27FC236}">
                <a16:creationId xmlns:a16="http://schemas.microsoft.com/office/drawing/2014/main" id="{285BAB69-813E-C642-8889-2E5BDF05FF14}"/>
              </a:ext>
            </a:extLst>
          </p:cNvPr>
          <p:cNvSpPr txBox="1"/>
          <p:nvPr/>
        </p:nvSpPr>
        <p:spPr>
          <a:xfrm>
            <a:off x="6291619" y="3138985"/>
            <a:ext cx="5062182" cy="3108543"/>
          </a:xfrm>
          <a:prstGeom prst="rect">
            <a:avLst/>
          </a:prstGeom>
          <a:noFill/>
        </p:spPr>
        <p:txBody>
          <a:bodyPr wrap="square" rtlCol="0">
            <a:spAutoFit/>
          </a:bodyPr>
          <a:lstStyle/>
          <a:p>
            <a:r>
              <a:rPr lang="en-US" sz="2800" dirty="0"/>
              <a:t>Stem elongation occurs when neighbors are present and reducing the ratio of red light to far red light. Plants are sensing they are under a canopy and elongating stems to access the limited light.</a:t>
            </a:r>
          </a:p>
        </p:txBody>
      </p:sp>
    </p:spTree>
    <p:extLst>
      <p:ext uri="{BB962C8B-B14F-4D97-AF65-F5344CB8AC3E}">
        <p14:creationId xmlns:p14="http://schemas.microsoft.com/office/powerpoint/2010/main" val="2843914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6B04A-B193-1041-9191-82971D0B679E}"/>
              </a:ext>
            </a:extLst>
          </p:cNvPr>
          <p:cNvSpPr>
            <a:spLocks noGrp="1"/>
          </p:cNvSpPr>
          <p:nvPr>
            <p:ph type="title"/>
          </p:nvPr>
        </p:nvSpPr>
        <p:spPr/>
        <p:txBody>
          <a:bodyPr/>
          <a:lstStyle/>
          <a:p>
            <a:r>
              <a:rPr lang="en-US" dirty="0"/>
              <a:t>Allelopathy: plant chemical sensing</a:t>
            </a:r>
          </a:p>
        </p:txBody>
      </p:sp>
      <p:pic>
        <p:nvPicPr>
          <p:cNvPr id="3" name="Picture 2">
            <a:extLst>
              <a:ext uri="{FF2B5EF4-FFF2-40B4-BE49-F238E27FC236}">
                <a16:creationId xmlns:a16="http://schemas.microsoft.com/office/drawing/2014/main" id="{645740DB-7118-854C-81EB-19CF23A5F777}"/>
              </a:ext>
            </a:extLst>
          </p:cNvPr>
          <p:cNvPicPr>
            <a:picLocks noChangeAspect="1"/>
          </p:cNvPicPr>
          <p:nvPr/>
        </p:nvPicPr>
        <p:blipFill>
          <a:blip r:embed="rId2"/>
          <a:stretch>
            <a:fillRect/>
          </a:stretch>
        </p:blipFill>
        <p:spPr>
          <a:xfrm>
            <a:off x="2784497" y="1805002"/>
            <a:ext cx="6623006" cy="4588974"/>
          </a:xfrm>
          <a:prstGeom prst="rect">
            <a:avLst/>
          </a:prstGeom>
        </p:spPr>
      </p:pic>
      <p:sp>
        <p:nvSpPr>
          <p:cNvPr id="4" name="TextBox 3">
            <a:extLst>
              <a:ext uri="{FF2B5EF4-FFF2-40B4-BE49-F238E27FC236}">
                <a16:creationId xmlns:a16="http://schemas.microsoft.com/office/drawing/2014/main" id="{4302141F-1717-404B-B668-8524B684CA47}"/>
              </a:ext>
            </a:extLst>
          </p:cNvPr>
          <p:cNvSpPr txBox="1"/>
          <p:nvPr/>
        </p:nvSpPr>
        <p:spPr>
          <a:xfrm>
            <a:off x="10256470" y="6488668"/>
            <a:ext cx="1935530" cy="369332"/>
          </a:xfrm>
          <a:prstGeom prst="rect">
            <a:avLst/>
          </a:prstGeom>
          <a:noFill/>
        </p:spPr>
        <p:txBody>
          <a:bodyPr wrap="none" rtlCol="0">
            <a:spAutoFit/>
          </a:bodyPr>
          <a:lstStyle/>
          <a:p>
            <a:r>
              <a:rPr lang="en-US" dirty="0"/>
              <a:t>Zhang et al. (2020)</a:t>
            </a:r>
          </a:p>
        </p:txBody>
      </p:sp>
    </p:spTree>
    <p:extLst>
      <p:ext uri="{BB962C8B-B14F-4D97-AF65-F5344CB8AC3E}">
        <p14:creationId xmlns:p14="http://schemas.microsoft.com/office/powerpoint/2010/main" val="452049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6B04A-B193-1041-9191-82971D0B679E}"/>
              </a:ext>
            </a:extLst>
          </p:cNvPr>
          <p:cNvSpPr>
            <a:spLocks noGrp="1"/>
          </p:cNvSpPr>
          <p:nvPr>
            <p:ph type="title"/>
          </p:nvPr>
        </p:nvSpPr>
        <p:spPr/>
        <p:txBody>
          <a:bodyPr/>
          <a:lstStyle/>
          <a:p>
            <a:r>
              <a:rPr lang="en-US" dirty="0"/>
              <a:t>Allelopathy tends to have negative impacts on plants</a:t>
            </a:r>
          </a:p>
        </p:txBody>
      </p:sp>
      <p:sp>
        <p:nvSpPr>
          <p:cNvPr id="4" name="TextBox 3">
            <a:extLst>
              <a:ext uri="{FF2B5EF4-FFF2-40B4-BE49-F238E27FC236}">
                <a16:creationId xmlns:a16="http://schemas.microsoft.com/office/drawing/2014/main" id="{4302141F-1717-404B-B668-8524B684CA47}"/>
              </a:ext>
            </a:extLst>
          </p:cNvPr>
          <p:cNvSpPr txBox="1"/>
          <p:nvPr/>
        </p:nvSpPr>
        <p:spPr>
          <a:xfrm>
            <a:off x="10256470" y="6488668"/>
            <a:ext cx="1935530" cy="369332"/>
          </a:xfrm>
          <a:prstGeom prst="rect">
            <a:avLst/>
          </a:prstGeom>
          <a:noFill/>
        </p:spPr>
        <p:txBody>
          <a:bodyPr wrap="none" rtlCol="0">
            <a:spAutoFit/>
          </a:bodyPr>
          <a:lstStyle/>
          <a:p>
            <a:r>
              <a:rPr lang="en-US" dirty="0"/>
              <a:t>Zhang et al. (2020)</a:t>
            </a:r>
          </a:p>
        </p:txBody>
      </p:sp>
      <p:pic>
        <p:nvPicPr>
          <p:cNvPr id="5" name="Picture 4">
            <a:extLst>
              <a:ext uri="{FF2B5EF4-FFF2-40B4-BE49-F238E27FC236}">
                <a16:creationId xmlns:a16="http://schemas.microsoft.com/office/drawing/2014/main" id="{1C454015-F390-7244-BAC9-2E7B8F6F7F3C}"/>
              </a:ext>
            </a:extLst>
          </p:cNvPr>
          <p:cNvPicPr>
            <a:picLocks noChangeAspect="1"/>
          </p:cNvPicPr>
          <p:nvPr/>
        </p:nvPicPr>
        <p:blipFill>
          <a:blip r:embed="rId2"/>
          <a:stretch>
            <a:fillRect/>
          </a:stretch>
        </p:blipFill>
        <p:spPr>
          <a:xfrm>
            <a:off x="2906974" y="1967453"/>
            <a:ext cx="5720781" cy="4244450"/>
          </a:xfrm>
          <a:prstGeom prst="rect">
            <a:avLst/>
          </a:prstGeom>
        </p:spPr>
      </p:pic>
    </p:spTree>
    <p:extLst>
      <p:ext uri="{BB962C8B-B14F-4D97-AF65-F5344CB8AC3E}">
        <p14:creationId xmlns:p14="http://schemas.microsoft.com/office/powerpoint/2010/main" val="1924116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0B596-1659-1647-8C7B-3C31C8A101F0}"/>
              </a:ext>
            </a:extLst>
          </p:cNvPr>
          <p:cNvSpPr>
            <a:spLocks noGrp="1"/>
          </p:cNvSpPr>
          <p:nvPr>
            <p:ph type="title"/>
          </p:nvPr>
        </p:nvSpPr>
        <p:spPr/>
        <p:txBody>
          <a:bodyPr/>
          <a:lstStyle/>
          <a:p>
            <a:r>
              <a:rPr lang="en-US" dirty="0"/>
              <a:t>Allelopathy can stimulate plastic responses</a:t>
            </a:r>
          </a:p>
        </p:txBody>
      </p:sp>
      <p:pic>
        <p:nvPicPr>
          <p:cNvPr id="4" name="Picture 3">
            <a:extLst>
              <a:ext uri="{FF2B5EF4-FFF2-40B4-BE49-F238E27FC236}">
                <a16:creationId xmlns:a16="http://schemas.microsoft.com/office/drawing/2014/main" id="{75B98CA0-39AA-5446-81A1-9AF626321D2B}"/>
              </a:ext>
            </a:extLst>
          </p:cNvPr>
          <p:cNvPicPr>
            <a:picLocks noChangeAspect="1"/>
          </p:cNvPicPr>
          <p:nvPr/>
        </p:nvPicPr>
        <p:blipFill>
          <a:blip r:embed="rId2"/>
          <a:stretch>
            <a:fillRect/>
          </a:stretch>
        </p:blipFill>
        <p:spPr>
          <a:xfrm>
            <a:off x="596900" y="1431380"/>
            <a:ext cx="10998200" cy="4572000"/>
          </a:xfrm>
          <a:prstGeom prst="rect">
            <a:avLst/>
          </a:prstGeom>
        </p:spPr>
      </p:pic>
      <p:sp>
        <p:nvSpPr>
          <p:cNvPr id="5" name="TextBox 4">
            <a:extLst>
              <a:ext uri="{FF2B5EF4-FFF2-40B4-BE49-F238E27FC236}">
                <a16:creationId xmlns:a16="http://schemas.microsoft.com/office/drawing/2014/main" id="{FE1E09E2-1EE2-694E-87A5-B40F47C33413}"/>
              </a:ext>
            </a:extLst>
          </p:cNvPr>
          <p:cNvSpPr txBox="1"/>
          <p:nvPr/>
        </p:nvSpPr>
        <p:spPr>
          <a:xfrm>
            <a:off x="2982166" y="6127845"/>
            <a:ext cx="6445675" cy="584775"/>
          </a:xfrm>
          <a:prstGeom prst="rect">
            <a:avLst/>
          </a:prstGeom>
          <a:noFill/>
        </p:spPr>
        <p:txBody>
          <a:bodyPr wrap="none" rtlCol="0">
            <a:spAutoFit/>
          </a:bodyPr>
          <a:lstStyle/>
          <a:p>
            <a:r>
              <a:rPr lang="en-US" sz="3200" dirty="0">
                <a:solidFill>
                  <a:srgbClr val="FF0000"/>
                </a:solidFill>
              </a:rPr>
              <a:t>Increased belowground competition</a:t>
            </a:r>
          </a:p>
        </p:txBody>
      </p:sp>
    </p:spTree>
    <p:extLst>
      <p:ext uri="{BB962C8B-B14F-4D97-AF65-F5344CB8AC3E}">
        <p14:creationId xmlns:p14="http://schemas.microsoft.com/office/powerpoint/2010/main" val="900876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47568-1A71-7143-A8F8-92185E3B323F}"/>
              </a:ext>
            </a:extLst>
          </p:cNvPr>
          <p:cNvSpPr>
            <a:spLocks noGrp="1"/>
          </p:cNvSpPr>
          <p:nvPr>
            <p:ph type="title"/>
          </p:nvPr>
        </p:nvSpPr>
        <p:spPr/>
        <p:txBody>
          <a:bodyPr/>
          <a:lstStyle/>
          <a:p>
            <a:r>
              <a:rPr lang="en-US" dirty="0"/>
              <a:t>Allelopathy and invasion example</a:t>
            </a:r>
          </a:p>
        </p:txBody>
      </p:sp>
    </p:spTree>
    <p:extLst>
      <p:ext uri="{BB962C8B-B14F-4D97-AF65-F5344CB8AC3E}">
        <p14:creationId xmlns:p14="http://schemas.microsoft.com/office/powerpoint/2010/main" val="720356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47568-1A71-7143-A8F8-92185E3B323F}"/>
              </a:ext>
            </a:extLst>
          </p:cNvPr>
          <p:cNvSpPr>
            <a:spLocks noGrp="1"/>
          </p:cNvSpPr>
          <p:nvPr>
            <p:ph type="title"/>
          </p:nvPr>
        </p:nvSpPr>
        <p:spPr/>
        <p:txBody>
          <a:bodyPr/>
          <a:lstStyle/>
          <a:p>
            <a:r>
              <a:rPr lang="en-US" dirty="0"/>
              <a:t>Allelopathy and invasion</a:t>
            </a:r>
          </a:p>
        </p:txBody>
      </p:sp>
      <p:sp>
        <p:nvSpPr>
          <p:cNvPr id="4" name="TextBox 3">
            <a:extLst>
              <a:ext uri="{FF2B5EF4-FFF2-40B4-BE49-F238E27FC236}">
                <a16:creationId xmlns:a16="http://schemas.microsoft.com/office/drawing/2014/main" id="{1D48B90F-1453-5849-AFBD-FCE3ED230FB4}"/>
              </a:ext>
            </a:extLst>
          </p:cNvPr>
          <p:cNvSpPr txBox="1"/>
          <p:nvPr/>
        </p:nvSpPr>
        <p:spPr>
          <a:xfrm>
            <a:off x="7492621" y="3930555"/>
            <a:ext cx="4271749" cy="1815882"/>
          </a:xfrm>
          <a:prstGeom prst="rect">
            <a:avLst/>
          </a:prstGeom>
          <a:noFill/>
        </p:spPr>
        <p:txBody>
          <a:bodyPr wrap="square" rtlCol="0">
            <a:spAutoFit/>
          </a:bodyPr>
          <a:lstStyle/>
          <a:p>
            <a:r>
              <a:rPr lang="en-US" sz="2800" dirty="0">
                <a:solidFill>
                  <a:srgbClr val="FF0000"/>
                </a:solidFill>
              </a:rPr>
              <a:t>Garlic mustard is an allelopathic invader that alters microbial communities …</a:t>
            </a:r>
          </a:p>
        </p:txBody>
      </p:sp>
      <p:pic>
        <p:nvPicPr>
          <p:cNvPr id="5" name="Picture 4">
            <a:extLst>
              <a:ext uri="{FF2B5EF4-FFF2-40B4-BE49-F238E27FC236}">
                <a16:creationId xmlns:a16="http://schemas.microsoft.com/office/drawing/2014/main" id="{4F13E62E-D92E-EC40-B339-64DE5F3CCBF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24214" y="1279817"/>
            <a:ext cx="4808561" cy="2524495"/>
          </a:xfrm>
          <a:prstGeom prst="rect">
            <a:avLst/>
          </a:prstGeom>
        </p:spPr>
      </p:pic>
      <p:sp>
        <p:nvSpPr>
          <p:cNvPr id="6" name="TextBox 5">
            <a:extLst>
              <a:ext uri="{FF2B5EF4-FFF2-40B4-BE49-F238E27FC236}">
                <a16:creationId xmlns:a16="http://schemas.microsoft.com/office/drawing/2014/main" id="{FCF7BC65-A3CA-9C48-B367-D9642C6D4B8F}"/>
              </a:ext>
            </a:extLst>
          </p:cNvPr>
          <p:cNvSpPr txBox="1"/>
          <p:nvPr/>
        </p:nvSpPr>
        <p:spPr>
          <a:xfrm>
            <a:off x="9521782" y="6479419"/>
            <a:ext cx="2670218" cy="369332"/>
          </a:xfrm>
          <a:prstGeom prst="rect">
            <a:avLst/>
          </a:prstGeom>
          <a:noFill/>
        </p:spPr>
        <p:txBody>
          <a:bodyPr wrap="none" rtlCol="0">
            <a:spAutoFit/>
          </a:bodyPr>
          <a:lstStyle/>
          <a:p>
            <a:r>
              <a:rPr lang="en-US" dirty="0" err="1"/>
              <a:t>Bialic</a:t>
            </a:r>
            <a:r>
              <a:rPr lang="en-US" dirty="0"/>
              <a:t>-Murphy et al. (2020)</a:t>
            </a:r>
          </a:p>
        </p:txBody>
      </p:sp>
      <p:sp>
        <p:nvSpPr>
          <p:cNvPr id="8" name="TextBox 7">
            <a:extLst>
              <a:ext uri="{FF2B5EF4-FFF2-40B4-BE49-F238E27FC236}">
                <a16:creationId xmlns:a16="http://schemas.microsoft.com/office/drawing/2014/main" id="{8760715B-3F13-8847-9B2A-46FBB7B776C8}"/>
              </a:ext>
            </a:extLst>
          </p:cNvPr>
          <p:cNvSpPr txBox="1"/>
          <p:nvPr/>
        </p:nvSpPr>
        <p:spPr>
          <a:xfrm>
            <a:off x="4872251" y="3434980"/>
            <a:ext cx="2211311" cy="646331"/>
          </a:xfrm>
          <a:prstGeom prst="rect">
            <a:avLst/>
          </a:prstGeom>
          <a:noFill/>
        </p:spPr>
        <p:txBody>
          <a:bodyPr wrap="none" rtlCol="0">
            <a:spAutoFit/>
          </a:bodyPr>
          <a:lstStyle/>
          <a:p>
            <a:r>
              <a:rPr lang="en-US" dirty="0"/>
              <a:t>Gold: invader present</a:t>
            </a:r>
          </a:p>
          <a:p>
            <a:r>
              <a:rPr lang="en-US" dirty="0"/>
              <a:t>Blue: invader absent</a:t>
            </a:r>
          </a:p>
        </p:txBody>
      </p:sp>
      <p:pic>
        <p:nvPicPr>
          <p:cNvPr id="3" name="Picture 2">
            <a:extLst>
              <a:ext uri="{FF2B5EF4-FFF2-40B4-BE49-F238E27FC236}">
                <a16:creationId xmlns:a16="http://schemas.microsoft.com/office/drawing/2014/main" id="{8AE1E84C-C69E-B54C-80B5-68BE9350EAE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38200" y="2283218"/>
            <a:ext cx="3779717" cy="3596185"/>
          </a:xfrm>
          <a:prstGeom prst="rect">
            <a:avLst/>
          </a:prstGeom>
        </p:spPr>
      </p:pic>
    </p:spTree>
    <p:extLst>
      <p:ext uri="{BB962C8B-B14F-4D97-AF65-F5344CB8AC3E}">
        <p14:creationId xmlns:p14="http://schemas.microsoft.com/office/powerpoint/2010/main" val="1462924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47568-1A71-7143-A8F8-92185E3B323F}"/>
              </a:ext>
            </a:extLst>
          </p:cNvPr>
          <p:cNvSpPr>
            <a:spLocks noGrp="1"/>
          </p:cNvSpPr>
          <p:nvPr>
            <p:ph type="title"/>
          </p:nvPr>
        </p:nvSpPr>
        <p:spPr/>
        <p:txBody>
          <a:bodyPr/>
          <a:lstStyle/>
          <a:p>
            <a:r>
              <a:rPr lang="en-US" dirty="0"/>
              <a:t>Allelopathy and invasion</a:t>
            </a:r>
          </a:p>
        </p:txBody>
      </p:sp>
      <p:sp>
        <p:nvSpPr>
          <p:cNvPr id="4" name="TextBox 3">
            <a:extLst>
              <a:ext uri="{FF2B5EF4-FFF2-40B4-BE49-F238E27FC236}">
                <a16:creationId xmlns:a16="http://schemas.microsoft.com/office/drawing/2014/main" id="{1D48B90F-1453-5849-AFBD-FCE3ED230FB4}"/>
              </a:ext>
            </a:extLst>
          </p:cNvPr>
          <p:cNvSpPr txBox="1"/>
          <p:nvPr/>
        </p:nvSpPr>
        <p:spPr>
          <a:xfrm>
            <a:off x="7492621" y="3930555"/>
            <a:ext cx="4271749" cy="954107"/>
          </a:xfrm>
          <a:prstGeom prst="rect">
            <a:avLst/>
          </a:prstGeom>
          <a:noFill/>
        </p:spPr>
        <p:txBody>
          <a:bodyPr wrap="square" rtlCol="0">
            <a:spAutoFit/>
          </a:bodyPr>
          <a:lstStyle/>
          <a:p>
            <a:r>
              <a:rPr lang="en-US" sz="2800" dirty="0">
                <a:solidFill>
                  <a:srgbClr val="FF0000"/>
                </a:solidFill>
              </a:rPr>
              <a:t>…which influences native plant traits …</a:t>
            </a:r>
          </a:p>
        </p:txBody>
      </p:sp>
      <p:pic>
        <p:nvPicPr>
          <p:cNvPr id="5" name="Picture 4">
            <a:extLst>
              <a:ext uri="{FF2B5EF4-FFF2-40B4-BE49-F238E27FC236}">
                <a16:creationId xmlns:a16="http://schemas.microsoft.com/office/drawing/2014/main" id="{4F13E62E-D92E-EC40-B339-64DE5F3CCBF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24214" y="1279817"/>
            <a:ext cx="4808561" cy="2524495"/>
          </a:xfrm>
          <a:prstGeom prst="rect">
            <a:avLst/>
          </a:prstGeom>
        </p:spPr>
      </p:pic>
      <p:sp>
        <p:nvSpPr>
          <p:cNvPr id="6" name="TextBox 5">
            <a:extLst>
              <a:ext uri="{FF2B5EF4-FFF2-40B4-BE49-F238E27FC236}">
                <a16:creationId xmlns:a16="http://schemas.microsoft.com/office/drawing/2014/main" id="{FCF7BC65-A3CA-9C48-B367-D9642C6D4B8F}"/>
              </a:ext>
            </a:extLst>
          </p:cNvPr>
          <p:cNvSpPr txBox="1"/>
          <p:nvPr/>
        </p:nvSpPr>
        <p:spPr>
          <a:xfrm>
            <a:off x="9521782" y="6479419"/>
            <a:ext cx="2670218" cy="369332"/>
          </a:xfrm>
          <a:prstGeom prst="rect">
            <a:avLst/>
          </a:prstGeom>
          <a:noFill/>
        </p:spPr>
        <p:txBody>
          <a:bodyPr wrap="none" rtlCol="0">
            <a:spAutoFit/>
          </a:bodyPr>
          <a:lstStyle/>
          <a:p>
            <a:r>
              <a:rPr lang="en-US" dirty="0" err="1"/>
              <a:t>Bialic</a:t>
            </a:r>
            <a:r>
              <a:rPr lang="en-US" dirty="0"/>
              <a:t>-Murphy et al. (2020)</a:t>
            </a:r>
          </a:p>
        </p:txBody>
      </p:sp>
      <p:pic>
        <p:nvPicPr>
          <p:cNvPr id="7" name="Picture 6">
            <a:extLst>
              <a:ext uri="{FF2B5EF4-FFF2-40B4-BE49-F238E27FC236}">
                <a16:creationId xmlns:a16="http://schemas.microsoft.com/office/drawing/2014/main" id="{8FA2615A-BB3C-3D42-A2B4-FA348F80E8F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0770" y="1815151"/>
            <a:ext cx="4762920" cy="4353637"/>
          </a:xfrm>
          <a:prstGeom prst="rect">
            <a:avLst/>
          </a:prstGeom>
        </p:spPr>
      </p:pic>
      <p:sp>
        <p:nvSpPr>
          <p:cNvPr id="8" name="TextBox 7">
            <a:extLst>
              <a:ext uri="{FF2B5EF4-FFF2-40B4-BE49-F238E27FC236}">
                <a16:creationId xmlns:a16="http://schemas.microsoft.com/office/drawing/2014/main" id="{8760715B-3F13-8847-9B2A-46FBB7B776C8}"/>
              </a:ext>
            </a:extLst>
          </p:cNvPr>
          <p:cNvSpPr txBox="1"/>
          <p:nvPr/>
        </p:nvSpPr>
        <p:spPr>
          <a:xfrm>
            <a:off x="4872251" y="3434980"/>
            <a:ext cx="2211311" cy="646331"/>
          </a:xfrm>
          <a:prstGeom prst="rect">
            <a:avLst/>
          </a:prstGeom>
          <a:noFill/>
        </p:spPr>
        <p:txBody>
          <a:bodyPr wrap="none" rtlCol="0">
            <a:spAutoFit/>
          </a:bodyPr>
          <a:lstStyle/>
          <a:p>
            <a:r>
              <a:rPr lang="en-US" dirty="0"/>
              <a:t>Gold: invader present</a:t>
            </a:r>
          </a:p>
          <a:p>
            <a:r>
              <a:rPr lang="en-US" dirty="0"/>
              <a:t>Blue: invader absent</a:t>
            </a:r>
          </a:p>
        </p:txBody>
      </p:sp>
    </p:spTree>
    <p:extLst>
      <p:ext uri="{BB962C8B-B14F-4D97-AF65-F5344CB8AC3E}">
        <p14:creationId xmlns:p14="http://schemas.microsoft.com/office/powerpoint/2010/main" val="30299073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47568-1A71-7143-A8F8-92185E3B323F}"/>
              </a:ext>
            </a:extLst>
          </p:cNvPr>
          <p:cNvSpPr>
            <a:spLocks noGrp="1"/>
          </p:cNvSpPr>
          <p:nvPr>
            <p:ph type="title"/>
          </p:nvPr>
        </p:nvSpPr>
        <p:spPr/>
        <p:txBody>
          <a:bodyPr/>
          <a:lstStyle/>
          <a:p>
            <a:r>
              <a:rPr lang="en-US" dirty="0"/>
              <a:t>Allelopathy and invasion</a:t>
            </a:r>
          </a:p>
        </p:txBody>
      </p:sp>
      <p:pic>
        <p:nvPicPr>
          <p:cNvPr id="3" name="Picture 2">
            <a:extLst>
              <a:ext uri="{FF2B5EF4-FFF2-40B4-BE49-F238E27FC236}">
                <a16:creationId xmlns:a16="http://schemas.microsoft.com/office/drawing/2014/main" id="{857C904F-814C-934D-BC77-1AC332FB507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8200" y="1690688"/>
            <a:ext cx="5914075" cy="4824484"/>
          </a:xfrm>
          <a:prstGeom prst="rect">
            <a:avLst/>
          </a:prstGeom>
        </p:spPr>
      </p:pic>
      <p:sp>
        <p:nvSpPr>
          <p:cNvPr id="4" name="TextBox 3">
            <a:extLst>
              <a:ext uri="{FF2B5EF4-FFF2-40B4-BE49-F238E27FC236}">
                <a16:creationId xmlns:a16="http://schemas.microsoft.com/office/drawing/2014/main" id="{1D48B90F-1453-5849-AFBD-FCE3ED230FB4}"/>
              </a:ext>
            </a:extLst>
          </p:cNvPr>
          <p:cNvSpPr txBox="1"/>
          <p:nvPr/>
        </p:nvSpPr>
        <p:spPr>
          <a:xfrm>
            <a:off x="7492621" y="3930555"/>
            <a:ext cx="4271749" cy="954107"/>
          </a:xfrm>
          <a:prstGeom prst="rect">
            <a:avLst/>
          </a:prstGeom>
          <a:noFill/>
        </p:spPr>
        <p:txBody>
          <a:bodyPr wrap="square" rtlCol="0">
            <a:spAutoFit/>
          </a:bodyPr>
          <a:lstStyle/>
          <a:p>
            <a:r>
              <a:rPr lang="en-US" sz="2800" dirty="0">
                <a:solidFill>
                  <a:srgbClr val="FF0000"/>
                </a:solidFill>
              </a:rPr>
              <a:t>… and reduces native plant growth …</a:t>
            </a:r>
          </a:p>
        </p:txBody>
      </p:sp>
      <p:pic>
        <p:nvPicPr>
          <p:cNvPr id="5" name="Picture 4">
            <a:extLst>
              <a:ext uri="{FF2B5EF4-FFF2-40B4-BE49-F238E27FC236}">
                <a16:creationId xmlns:a16="http://schemas.microsoft.com/office/drawing/2014/main" id="{4F13E62E-D92E-EC40-B339-64DE5F3CCBF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24214" y="1279817"/>
            <a:ext cx="4808561" cy="2524495"/>
          </a:xfrm>
          <a:prstGeom prst="rect">
            <a:avLst/>
          </a:prstGeom>
        </p:spPr>
      </p:pic>
      <p:sp>
        <p:nvSpPr>
          <p:cNvPr id="6" name="TextBox 5">
            <a:extLst>
              <a:ext uri="{FF2B5EF4-FFF2-40B4-BE49-F238E27FC236}">
                <a16:creationId xmlns:a16="http://schemas.microsoft.com/office/drawing/2014/main" id="{FCF7BC65-A3CA-9C48-B367-D9642C6D4B8F}"/>
              </a:ext>
            </a:extLst>
          </p:cNvPr>
          <p:cNvSpPr txBox="1"/>
          <p:nvPr/>
        </p:nvSpPr>
        <p:spPr>
          <a:xfrm>
            <a:off x="9521782" y="6479419"/>
            <a:ext cx="2670218" cy="369332"/>
          </a:xfrm>
          <a:prstGeom prst="rect">
            <a:avLst/>
          </a:prstGeom>
          <a:noFill/>
        </p:spPr>
        <p:txBody>
          <a:bodyPr wrap="none" rtlCol="0">
            <a:spAutoFit/>
          </a:bodyPr>
          <a:lstStyle/>
          <a:p>
            <a:r>
              <a:rPr lang="en-US" dirty="0" err="1"/>
              <a:t>Bialic</a:t>
            </a:r>
            <a:r>
              <a:rPr lang="en-US" dirty="0"/>
              <a:t>-Murphy et al. (2019)</a:t>
            </a:r>
          </a:p>
        </p:txBody>
      </p:sp>
    </p:spTree>
    <p:extLst>
      <p:ext uri="{BB962C8B-B14F-4D97-AF65-F5344CB8AC3E}">
        <p14:creationId xmlns:p14="http://schemas.microsoft.com/office/powerpoint/2010/main" val="30225687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47568-1A71-7143-A8F8-92185E3B323F}"/>
              </a:ext>
            </a:extLst>
          </p:cNvPr>
          <p:cNvSpPr>
            <a:spLocks noGrp="1"/>
          </p:cNvSpPr>
          <p:nvPr>
            <p:ph type="title"/>
          </p:nvPr>
        </p:nvSpPr>
        <p:spPr/>
        <p:txBody>
          <a:bodyPr/>
          <a:lstStyle/>
          <a:p>
            <a:r>
              <a:rPr lang="en-US" dirty="0"/>
              <a:t>Allelopathy and invasion</a:t>
            </a:r>
          </a:p>
        </p:txBody>
      </p:sp>
      <p:sp>
        <p:nvSpPr>
          <p:cNvPr id="4" name="TextBox 3">
            <a:extLst>
              <a:ext uri="{FF2B5EF4-FFF2-40B4-BE49-F238E27FC236}">
                <a16:creationId xmlns:a16="http://schemas.microsoft.com/office/drawing/2014/main" id="{1D48B90F-1453-5849-AFBD-FCE3ED230FB4}"/>
              </a:ext>
            </a:extLst>
          </p:cNvPr>
          <p:cNvSpPr txBox="1"/>
          <p:nvPr/>
        </p:nvSpPr>
        <p:spPr>
          <a:xfrm>
            <a:off x="7492621" y="3930555"/>
            <a:ext cx="4271749" cy="523220"/>
          </a:xfrm>
          <a:prstGeom prst="rect">
            <a:avLst/>
          </a:prstGeom>
          <a:noFill/>
        </p:spPr>
        <p:txBody>
          <a:bodyPr wrap="square" rtlCol="0">
            <a:spAutoFit/>
          </a:bodyPr>
          <a:lstStyle/>
          <a:p>
            <a:r>
              <a:rPr lang="en-US" sz="2800" dirty="0">
                <a:solidFill>
                  <a:srgbClr val="FF0000"/>
                </a:solidFill>
              </a:rPr>
              <a:t>… and fitness!</a:t>
            </a:r>
          </a:p>
        </p:txBody>
      </p:sp>
      <p:pic>
        <p:nvPicPr>
          <p:cNvPr id="5" name="Picture 4">
            <a:extLst>
              <a:ext uri="{FF2B5EF4-FFF2-40B4-BE49-F238E27FC236}">
                <a16:creationId xmlns:a16="http://schemas.microsoft.com/office/drawing/2014/main" id="{4F13E62E-D92E-EC40-B339-64DE5F3CCBF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24214" y="1279817"/>
            <a:ext cx="4808561" cy="2524495"/>
          </a:xfrm>
          <a:prstGeom prst="rect">
            <a:avLst/>
          </a:prstGeom>
        </p:spPr>
      </p:pic>
      <p:sp>
        <p:nvSpPr>
          <p:cNvPr id="6" name="TextBox 5">
            <a:extLst>
              <a:ext uri="{FF2B5EF4-FFF2-40B4-BE49-F238E27FC236}">
                <a16:creationId xmlns:a16="http://schemas.microsoft.com/office/drawing/2014/main" id="{FCF7BC65-A3CA-9C48-B367-D9642C6D4B8F}"/>
              </a:ext>
            </a:extLst>
          </p:cNvPr>
          <p:cNvSpPr txBox="1"/>
          <p:nvPr/>
        </p:nvSpPr>
        <p:spPr>
          <a:xfrm>
            <a:off x="9521782" y="6479419"/>
            <a:ext cx="2670218" cy="369332"/>
          </a:xfrm>
          <a:prstGeom prst="rect">
            <a:avLst/>
          </a:prstGeom>
          <a:noFill/>
        </p:spPr>
        <p:txBody>
          <a:bodyPr wrap="none" rtlCol="0">
            <a:spAutoFit/>
          </a:bodyPr>
          <a:lstStyle/>
          <a:p>
            <a:r>
              <a:rPr lang="en-US" dirty="0" err="1"/>
              <a:t>Bialic</a:t>
            </a:r>
            <a:r>
              <a:rPr lang="en-US" dirty="0"/>
              <a:t>-Murphy et al. (2019)</a:t>
            </a:r>
          </a:p>
        </p:txBody>
      </p:sp>
      <p:pic>
        <p:nvPicPr>
          <p:cNvPr id="7" name="Picture 6">
            <a:extLst>
              <a:ext uri="{FF2B5EF4-FFF2-40B4-BE49-F238E27FC236}">
                <a16:creationId xmlns:a16="http://schemas.microsoft.com/office/drawing/2014/main" id="{17B40550-65E1-E840-813E-D124889E23E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2829" y="2339863"/>
            <a:ext cx="7101385" cy="3257026"/>
          </a:xfrm>
          <a:prstGeom prst="rect">
            <a:avLst/>
          </a:prstGeom>
        </p:spPr>
      </p:pic>
    </p:spTree>
    <p:extLst>
      <p:ext uri="{BB962C8B-B14F-4D97-AF65-F5344CB8AC3E}">
        <p14:creationId xmlns:p14="http://schemas.microsoft.com/office/powerpoint/2010/main" val="1630725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161BF-04C3-854D-9529-EC122D39FBE3}"/>
              </a:ext>
            </a:extLst>
          </p:cNvPr>
          <p:cNvSpPr>
            <a:spLocks noGrp="1"/>
          </p:cNvSpPr>
          <p:nvPr>
            <p:ph type="title"/>
          </p:nvPr>
        </p:nvSpPr>
        <p:spPr/>
        <p:txBody>
          <a:bodyPr/>
          <a:lstStyle/>
          <a:p>
            <a:r>
              <a:rPr lang="en-US" dirty="0"/>
              <a:t>What is plant competition?</a:t>
            </a:r>
          </a:p>
        </p:txBody>
      </p:sp>
      <p:sp>
        <p:nvSpPr>
          <p:cNvPr id="3" name="Content Placeholder 2">
            <a:extLst>
              <a:ext uri="{FF2B5EF4-FFF2-40B4-BE49-F238E27FC236}">
                <a16:creationId xmlns:a16="http://schemas.microsoft.com/office/drawing/2014/main" id="{05F7CE4B-2CCA-2E4C-8DEA-A8352203796E}"/>
              </a:ext>
            </a:extLst>
          </p:cNvPr>
          <p:cNvSpPr>
            <a:spLocks noGrp="1"/>
          </p:cNvSpPr>
          <p:nvPr>
            <p:ph idx="1"/>
          </p:nvPr>
        </p:nvSpPr>
        <p:spPr/>
        <p:txBody>
          <a:bodyPr/>
          <a:lstStyle/>
          <a:p>
            <a:pPr marL="0" indent="0">
              <a:buNone/>
            </a:pPr>
            <a:r>
              <a:rPr lang="en-US" dirty="0"/>
              <a:t>Grime (1977): “the tendency of neighboring plants to utilize the same quantum of light, ion of a mineral nutrient, molecule of water, or volume of space”</a:t>
            </a:r>
          </a:p>
          <a:p>
            <a:pPr marL="0" indent="0">
              <a:buNone/>
            </a:pPr>
            <a:endParaRPr lang="en-US" dirty="0"/>
          </a:p>
        </p:txBody>
      </p:sp>
    </p:spTree>
    <p:extLst>
      <p:ext uri="{BB962C8B-B14F-4D97-AF65-F5344CB8AC3E}">
        <p14:creationId xmlns:p14="http://schemas.microsoft.com/office/powerpoint/2010/main" val="13046378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0D68A-741C-0644-B514-E29F79437D7F}"/>
              </a:ext>
            </a:extLst>
          </p:cNvPr>
          <p:cNvSpPr>
            <a:spLocks noGrp="1"/>
          </p:cNvSpPr>
          <p:nvPr>
            <p:ph type="title"/>
          </p:nvPr>
        </p:nvSpPr>
        <p:spPr/>
        <p:txBody>
          <a:bodyPr/>
          <a:lstStyle/>
          <a:p>
            <a:r>
              <a:rPr lang="en-US" dirty="0"/>
              <a:t>Resource competition and traits</a:t>
            </a:r>
          </a:p>
        </p:txBody>
      </p:sp>
      <p:sp>
        <p:nvSpPr>
          <p:cNvPr id="3" name="Text Placeholder 2">
            <a:extLst>
              <a:ext uri="{FF2B5EF4-FFF2-40B4-BE49-F238E27FC236}">
                <a16:creationId xmlns:a16="http://schemas.microsoft.com/office/drawing/2014/main" id="{6B8A28D4-8EB7-7C47-9777-EB9A942598D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8250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94BF4-FCFC-054C-A16E-A13FCC6D794B}"/>
              </a:ext>
            </a:extLst>
          </p:cNvPr>
          <p:cNvSpPr>
            <a:spLocks noGrp="1"/>
          </p:cNvSpPr>
          <p:nvPr>
            <p:ph type="title"/>
          </p:nvPr>
        </p:nvSpPr>
        <p:spPr/>
        <p:txBody>
          <a:bodyPr/>
          <a:lstStyle/>
          <a:p>
            <a:r>
              <a:rPr lang="en-US" dirty="0"/>
              <a:t>Traits: </a:t>
            </a:r>
            <a:r>
              <a:rPr lang="en-US" u="sng" dirty="0">
                <a:solidFill>
                  <a:srgbClr val="7030A0"/>
                </a:solidFill>
              </a:rPr>
              <a:t>nutrient</a:t>
            </a:r>
            <a:r>
              <a:rPr lang="en-US" dirty="0"/>
              <a:t> competition</a:t>
            </a:r>
          </a:p>
        </p:txBody>
      </p:sp>
      <p:pic>
        <p:nvPicPr>
          <p:cNvPr id="4" name="Picture 3">
            <a:extLst>
              <a:ext uri="{FF2B5EF4-FFF2-40B4-BE49-F238E27FC236}">
                <a16:creationId xmlns:a16="http://schemas.microsoft.com/office/drawing/2014/main" id="{95F93714-435A-764B-B779-04E528CC9640}"/>
              </a:ext>
            </a:extLst>
          </p:cNvPr>
          <p:cNvPicPr>
            <a:picLocks noChangeAspect="1"/>
          </p:cNvPicPr>
          <p:nvPr/>
        </p:nvPicPr>
        <p:blipFill>
          <a:blip r:embed="rId2"/>
          <a:stretch>
            <a:fillRect/>
          </a:stretch>
        </p:blipFill>
        <p:spPr>
          <a:xfrm>
            <a:off x="838200" y="1530631"/>
            <a:ext cx="4610641" cy="5190892"/>
          </a:xfrm>
          <a:prstGeom prst="rect">
            <a:avLst/>
          </a:prstGeom>
        </p:spPr>
      </p:pic>
      <p:sp>
        <p:nvSpPr>
          <p:cNvPr id="5" name="TextBox 4">
            <a:extLst>
              <a:ext uri="{FF2B5EF4-FFF2-40B4-BE49-F238E27FC236}">
                <a16:creationId xmlns:a16="http://schemas.microsoft.com/office/drawing/2014/main" id="{2C9E7FF3-BC48-1742-978D-550D4FB8674B}"/>
              </a:ext>
            </a:extLst>
          </p:cNvPr>
          <p:cNvSpPr txBox="1"/>
          <p:nvPr/>
        </p:nvSpPr>
        <p:spPr>
          <a:xfrm>
            <a:off x="6469039" y="3603009"/>
            <a:ext cx="5568286" cy="1384995"/>
          </a:xfrm>
          <a:prstGeom prst="rect">
            <a:avLst/>
          </a:prstGeom>
          <a:noFill/>
        </p:spPr>
        <p:txBody>
          <a:bodyPr wrap="square" rtlCol="0">
            <a:spAutoFit/>
          </a:bodyPr>
          <a:lstStyle/>
          <a:p>
            <a:r>
              <a:rPr lang="en-US" sz="2800" dirty="0"/>
              <a:t>Nutrient stress promotes root competition, </a:t>
            </a:r>
          </a:p>
          <a:p>
            <a:r>
              <a:rPr lang="en-US" sz="2800" dirty="0">
                <a:solidFill>
                  <a:srgbClr val="FF0000"/>
                </a:solidFill>
              </a:rPr>
              <a:t>increasing root biomass allocation</a:t>
            </a:r>
          </a:p>
        </p:txBody>
      </p:sp>
    </p:spTree>
    <p:extLst>
      <p:ext uri="{BB962C8B-B14F-4D97-AF65-F5344CB8AC3E}">
        <p14:creationId xmlns:p14="http://schemas.microsoft.com/office/powerpoint/2010/main" val="3715922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94BF4-FCFC-054C-A16E-A13FCC6D794B}"/>
              </a:ext>
            </a:extLst>
          </p:cNvPr>
          <p:cNvSpPr>
            <a:spLocks noGrp="1"/>
          </p:cNvSpPr>
          <p:nvPr>
            <p:ph type="title"/>
          </p:nvPr>
        </p:nvSpPr>
        <p:spPr/>
        <p:txBody>
          <a:bodyPr/>
          <a:lstStyle/>
          <a:p>
            <a:r>
              <a:rPr lang="en-US" dirty="0"/>
              <a:t>Traits: </a:t>
            </a:r>
            <a:r>
              <a:rPr lang="en-US" u="sng" dirty="0">
                <a:solidFill>
                  <a:srgbClr val="7030A0"/>
                </a:solidFill>
              </a:rPr>
              <a:t>nutrient</a:t>
            </a:r>
            <a:r>
              <a:rPr lang="en-US" dirty="0"/>
              <a:t> competition</a:t>
            </a:r>
          </a:p>
        </p:txBody>
      </p:sp>
      <p:sp>
        <p:nvSpPr>
          <p:cNvPr id="5" name="TextBox 4">
            <a:extLst>
              <a:ext uri="{FF2B5EF4-FFF2-40B4-BE49-F238E27FC236}">
                <a16:creationId xmlns:a16="http://schemas.microsoft.com/office/drawing/2014/main" id="{2C9E7FF3-BC48-1742-978D-550D4FB8674B}"/>
              </a:ext>
            </a:extLst>
          </p:cNvPr>
          <p:cNvSpPr txBox="1"/>
          <p:nvPr/>
        </p:nvSpPr>
        <p:spPr>
          <a:xfrm>
            <a:off x="6469039" y="3603009"/>
            <a:ext cx="5568286" cy="1384995"/>
          </a:xfrm>
          <a:prstGeom prst="rect">
            <a:avLst/>
          </a:prstGeom>
          <a:noFill/>
        </p:spPr>
        <p:txBody>
          <a:bodyPr wrap="square" rtlCol="0">
            <a:spAutoFit/>
          </a:bodyPr>
          <a:lstStyle/>
          <a:p>
            <a:r>
              <a:rPr lang="en-US" sz="2800" dirty="0"/>
              <a:t>Nutrient stress promotes root competition, </a:t>
            </a:r>
          </a:p>
          <a:p>
            <a:r>
              <a:rPr lang="en-US" sz="2800" dirty="0">
                <a:solidFill>
                  <a:srgbClr val="FF0000"/>
                </a:solidFill>
              </a:rPr>
              <a:t>favoring low growth rate species</a:t>
            </a:r>
          </a:p>
        </p:txBody>
      </p:sp>
      <p:pic>
        <p:nvPicPr>
          <p:cNvPr id="3" name="Picture 2">
            <a:extLst>
              <a:ext uri="{FF2B5EF4-FFF2-40B4-BE49-F238E27FC236}">
                <a16:creationId xmlns:a16="http://schemas.microsoft.com/office/drawing/2014/main" id="{FFB34673-FB4C-FC4B-B8D9-4DE759A775CC}"/>
              </a:ext>
            </a:extLst>
          </p:cNvPr>
          <p:cNvPicPr>
            <a:picLocks noChangeAspect="1"/>
          </p:cNvPicPr>
          <p:nvPr/>
        </p:nvPicPr>
        <p:blipFill>
          <a:blip r:embed="rId2"/>
          <a:stretch>
            <a:fillRect/>
          </a:stretch>
        </p:blipFill>
        <p:spPr>
          <a:xfrm>
            <a:off x="1274171" y="1690688"/>
            <a:ext cx="3393364" cy="4153566"/>
          </a:xfrm>
          <a:prstGeom prst="rect">
            <a:avLst/>
          </a:prstGeom>
        </p:spPr>
      </p:pic>
      <p:sp>
        <p:nvSpPr>
          <p:cNvPr id="6" name="TextBox 5">
            <a:extLst>
              <a:ext uri="{FF2B5EF4-FFF2-40B4-BE49-F238E27FC236}">
                <a16:creationId xmlns:a16="http://schemas.microsoft.com/office/drawing/2014/main" id="{683B2400-0F68-5146-BB51-705CE551EBFE}"/>
              </a:ext>
            </a:extLst>
          </p:cNvPr>
          <p:cNvSpPr txBox="1"/>
          <p:nvPr/>
        </p:nvSpPr>
        <p:spPr>
          <a:xfrm>
            <a:off x="838200" y="5751732"/>
            <a:ext cx="5336275" cy="923330"/>
          </a:xfrm>
          <a:prstGeom prst="rect">
            <a:avLst/>
          </a:prstGeom>
          <a:noFill/>
        </p:spPr>
        <p:txBody>
          <a:bodyPr wrap="square" rtlCol="0">
            <a:spAutoFit/>
          </a:bodyPr>
          <a:lstStyle/>
          <a:p>
            <a:r>
              <a:rPr lang="en-US" dirty="0"/>
              <a:t>Presence of slow growing </a:t>
            </a:r>
            <a:r>
              <a:rPr lang="en-US" dirty="0" err="1"/>
              <a:t>Schizachyrium</a:t>
            </a:r>
            <a:r>
              <a:rPr lang="en-US" dirty="0"/>
              <a:t> (</a:t>
            </a:r>
            <a:r>
              <a:rPr lang="en-US" dirty="0" err="1"/>
              <a:t>Ss</a:t>
            </a:r>
            <a:r>
              <a:rPr lang="en-US" dirty="0"/>
              <a:t>) reduces nutrient availability (R* hypothesis), hampering growth of fast growing Agrostis (As)</a:t>
            </a:r>
          </a:p>
        </p:txBody>
      </p:sp>
    </p:spTree>
    <p:extLst>
      <p:ext uri="{BB962C8B-B14F-4D97-AF65-F5344CB8AC3E}">
        <p14:creationId xmlns:p14="http://schemas.microsoft.com/office/powerpoint/2010/main" val="3258917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323CF-47CF-1445-8431-CF0012D622B6}"/>
              </a:ext>
            </a:extLst>
          </p:cNvPr>
          <p:cNvSpPr>
            <a:spLocks noGrp="1"/>
          </p:cNvSpPr>
          <p:nvPr>
            <p:ph type="title"/>
          </p:nvPr>
        </p:nvSpPr>
        <p:spPr/>
        <p:txBody>
          <a:bodyPr/>
          <a:lstStyle/>
          <a:p>
            <a:r>
              <a:rPr lang="en-US" dirty="0"/>
              <a:t>Traits: </a:t>
            </a:r>
            <a:r>
              <a:rPr lang="en-US" u="sng" dirty="0">
                <a:solidFill>
                  <a:srgbClr val="7030A0"/>
                </a:solidFill>
              </a:rPr>
              <a:t>water</a:t>
            </a:r>
            <a:r>
              <a:rPr lang="en-US" dirty="0"/>
              <a:t> competition</a:t>
            </a:r>
          </a:p>
        </p:txBody>
      </p:sp>
      <p:sp>
        <p:nvSpPr>
          <p:cNvPr id="3" name="Content Placeholder 2">
            <a:extLst>
              <a:ext uri="{FF2B5EF4-FFF2-40B4-BE49-F238E27FC236}">
                <a16:creationId xmlns:a16="http://schemas.microsoft.com/office/drawing/2014/main" id="{704BD923-ACE3-474F-B174-1318C8F761FC}"/>
              </a:ext>
            </a:extLst>
          </p:cNvPr>
          <p:cNvSpPr>
            <a:spLocks noGrp="1"/>
          </p:cNvSpPr>
          <p:nvPr>
            <p:ph idx="1"/>
          </p:nvPr>
        </p:nvSpPr>
        <p:spPr/>
        <p:txBody>
          <a:bodyPr>
            <a:normAutofit/>
          </a:bodyPr>
          <a:lstStyle/>
          <a:p>
            <a:r>
              <a:rPr lang="en-US" sz="3600" dirty="0"/>
              <a:t>Toleration of soil low water potential</a:t>
            </a:r>
          </a:p>
          <a:p>
            <a:pPr lvl="1"/>
            <a:r>
              <a:rPr lang="en-US" sz="3200" dirty="0"/>
              <a:t>Similar to R* for nutrients?</a:t>
            </a:r>
          </a:p>
          <a:p>
            <a:r>
              <a:rPr lang="en-US" sz="3600" dirty="0"/>
              <a:t>Desiccation resistance</a:t>
            </a:r>
          </a:p>
          <a:p>
            <a:pPr lvl="1"/>
            <a:r>
              <a:rPr lang="en-US" sz="3200" dirty="0"/>
              <a:t>E.g., CAM and C4 photosynthesis</a:t>
            </a:r>
          </a:p>
          <a:p>
            <a:r>
              <a:rPr lang="en-US" sz="3600" dirty="0"/>
              <a:t>Desiccation avoidance</a:t>
            </a:r>
          </a:p>
          <a:p>
            <a:pPr lvl="1"/>
            <a:r>
              <a:rPr lang="en-US" sz="3200" dirty="0"/>
              <a:t>Phenology</a:t>
            </a:r>
          </a:p>
        </p:txBody>
      </p:sp>
      <p:pic>
        <p:nvPicPr>
          <p:cNvPr id="4" name="Picture 3">
            <a:extLst>
              <a:ext uri="{FF2B5EF4-FFF2-40B4-BE49-F238E27FC236}">
                <a16:creationId xmlns:a16="http://schemas.microsoft.com/office/drawing/2014/main" id="{754891A7-3E39-054E-A75D-74CFB20A86C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57949" y="2735464"/>
            <a:ext cx="3034051" cy="2251940"/>
          </a:xfrm>
          <a:prstGeom prst="rect">
            <a:avLst/>
          </a:prstGeom>
        </p:spPr>
      </p:pic>
      <p:pic>
        <p:nvPicPr>
          <p:cNvPr id="5" name="Picture 4">
            <a:extLst>
              <a:ext uri="{FF2B5EF4-FFF2-40B4-BE49-F238E27FC236}">
                <a16:creationId xmlns:a16="http://schemas.microsoft.com/office/drawing/2014/main" id="{229ABCCE-1F81-F54B-971C-7BCF022AD58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30101" y="365125"/>
            <a:ext cx="3057252" cy="2088108"/>
          </a:xfrm>
          <a:prstGeom prst="rect">
            <a:avLst/>
          </a:prstGeom>
        </p:spPr>
      </p:pic>
      <p:pic>
        <p:nvPicPr>
          <p:cNvPr id="6" name="Picture 5">
            <a:extLst>
              <a:ext uri="{FF2B5EF4-FFF2-40B4-BE49-F238E27FC236}">
                <a16:creationId xmlns:a16="http://schemas.microsoft.com/office/drawing/2014/main" id="{22C34812-1B0D-2947-AFB0-38CCF1F285E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86398" y="4359796"/>
            <a:ext cx="3718257" cy="2498204"/>
          </a:xfrm>
          <a:prstGeom prst="rect">
            <a:avLst/>
          </a:prstGeom>
        </p:spPr>
      </p:pic>
    </p:spTree>
    <p:extLst>
      <p:ext uri="{BB962C8B-B14F-4D97-AF65-F5344CB8AC3E}">
        <p14:creationId xmlns:p14="http://schemas.microsoft.com/office/powerpoint/2010/main" val="36717295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323CF-47CF-1445-8431-CF0012D622B6}"/>
              </a:ext>
            </a:extLst>
          </p:cNvPr>
          <p:cNvSpPr>
            <a:spLocks noGrp="1"/>
          </p:cNvSpPr>
          <p:nvPr>
            <p:ph type="title"/>
          </p:nvPr>
        </p:nvSpPr>
        <p:spPr/>
        <p:txBody>
          <a:bodyPr/>
          <a:lstStyle/>
          <a:p>
            <a:r>
              <a:rPr lang="en-US" dirty="0"/>
              <a:t>Traits: </a:t>
            </a:r>
            <a:r>
              <a:rPr lang="en-US" u="sng" dirty="0">
                <a:solidFill>
                  <a:srgbClr val="7030A0"/>
                </a:solidFill>
              </a:rPr>
              <a:t>light</a:t>
            </a:r>
            <a:r>
              <a:rPr lang="en-US" dirty="0"/>
              <a:t> competition</a:t>
            </a:r>
          </a:p>
        </p:txBody>
      </p:sp>
      <p:sp>
        <p:nvSpPr>
          <p:cNvPr id="3" name="Content Placeholder 2">
            <a:extLst>
              <a:ext uri="{FF2B5EF4-FFF2-40B4-BE49-F238E27FC236}">
                <a16:creationId xmlns:a16="http://schemas.microsoft.com/office/drawing/2014/main" id="{704BD923-ACE3-474F-B174-1318C8F761FC}"/>
              </a:ext>
            </a:extLst>
          </p:cNvPr>
          <p:cNvSpPr>
            <a:spLocks noGrp="1"/>
          </p:cNvSpPr>
          <p:nvPr>
            <p:ph idx="1"/>
          </p:nvPr>
        </p:nvSpPr>
        <p:spPr/>
        <p:txBody>
          <a:bodyPr>
            <a:normAutofit/>
          </a:bodyPr>
          <a:lstStyle/>
          <a:p>
            <a:r>
              <a:rPr lang="en-US" sz="3600" dirty="0"/>
              <a:t>Light competition only occurs when belowground resources are plentiful</a:t>
            </a:r>
            <a:endParaRPr lang="en-US" sz="3200" dirty="0"/>
          </a:p>
        </p:txBody>
      </p:sp>
      <p:pic>
        <p:nvPicPr>
          <p:cNvPr id="7" name="Picture 6">
            <a:extLst>
              <a:ext uri="{FF2B5EF4-FFF2-40B4-BE49-F238E27FC236}">
                <a16:creationId xmlns:a16="http://schemas.microsoft.com/office/drawing/2014/main" id="{659F5E73-B099-794C-8A9D-901B2084758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8200" y="3260109"/>
            <a:ext cx="5886734" cy="3311288"/>
          </a:xfrm>
          <a:prstGeom prst="rect">
            <a:avLst/>
          </a:prstGeom>
        </p:spPr>
      </p:pic>
      <p:pic>
        <p:nvPicPr>
          <p:cNvPr id="8" name="Picture 7">
            <a:extLst>
              <a:ext uri="{FF2B5EF4-FFF2-40B4-BE49-F238E27FC236}">
                <a16:creationId xmlns:a16="http://schemas.microsoft.com/office/drawing/2014/main" id="{9DBB3B13-7785-6244-913D-8DC2054FB1A0}"/>
              </a:ext>
            </a:extLst>
          </p:cNvPr>
          <p:cNvPicPr>
            <a:picLocks noChangeAspect="1"/>
          </p:cNvPicPr>
          <p:nvPr/>
        </p:nvPicPr>
        <p:blipFill>
          <a:blip r:embed="rId3"/>
          <a:stretch>
            <a:fillRect/>
          </a:stretch>
        </p:blipFill>
        <p:spPr>
          <a:xfrm>
            <a:off x="7135957" y="3191461"/>
            <a:ext cx="4642325" cy="3448584"/>
          </a:xfrm>
          <a:prstGeom prst="rect">
            <a:avLst/>
          </a:prstGeom>
        </p:spPr>
      </p:pic>
    </p:spTree>
    <p:extLst>
      <p:ext uri="{BB962C8B-B14F-4D97-AF65-F5344CB8AC3E}">
        <p14:creationId xmlns:p14="http://schemas.microsoft.com/office/powerpoint/2010/main" val="10269282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323CF-47CF-1445-8431-CF0012D622B6}"/>
              </a:ext>
            </a:extLst>
          </p:cNvPr>
          <p:cNvSpPr>
            <a:spLocks noGrp="1"/>
          </p:cNvSpPr>
          <p:nvPr>
            <p:ph type="title"/>
          </p:nvPr>
        </p:nvSpPr>
        <p:spPr/>
        <p:txBody>
          <a:bodyPr/>
          <a:lstStyle/>
          <a:p>
            <a:r>
              <a:rPr lang="en-US" dirty="0"/>
              <a:t>Traits: </a:t>
            </a:r>
            <a:r>
              <a:rPr lang="en-US" u="sng" dirty="0">
                <a:solidFill>
                  <a:srgbClr val="7030A0"/>
                </a:solidFill>
              </a:rPr>
              <a:t>CO</a:t>
            </a:r>
            <a:r>
              <a:rPr lang="en-US" u="sng" baseline="-25000" dirty="0">
                <a:solidFill>
                  <a:srgbClr val="7030A0"/>
                </a:solidFill>
              </a:rPr>
              <a:t>2</a:t>
            </a:r>
            <a:r>
              <a:rPr lang="en-US" dirty="0"/>
              <a:t> competition</a:t>
            </a:r>
          </a:p>
        </p:txBody>
      </p:sp>
      <p:pic>
        <p:nvPicPr>
          <p:cNvPr id="6" name="Picture 5">
            <a:extLst>
              <a:ext uri="{FF2B5EF4-FFF2-40B4-BE49-F238E27FC236}">
                <a16:creationId xmlns:a16="http://schemas.microsoft.com/office/drawing/2014/main" id="{F77A7A9F-EFC8-634C-8BA2-DC858BDC17B1}"/>
              </a:ext>
            </a:extLst>
          </p:cNvPr>
          <p:cNvPicPr>
            <a:picLocks noChangeAspect="1"/>
          </p:cNvPicPr>
          <p:nvPr/>
        </p:nvPicPr>
        <p:blipFill>
          <a:blip r:embed="rId2"/>
          <a:stretch>
            <a:fillRect/>
          </a:stretch>
        </p:blipFill>
        <p:spPr>
          <a:xfrm>
            <a:off x="3048000" y="1690688"/>
            <a:ext cx="6096000" cy="5105400"/>
          </a:xfrm>
          <a:prstGeom prst="rect">
            <a:avLst/>
          </a:prstGeom>
        </p:spPr>
      </p:pic>
    </p:spTree>
    <p:extLst>
      <p:ext uri="{BB962C8B-B14F-4D97-AF65-F5344CB8AC3E}">
        <p14:creationId xmlns:p14="http://schemas.microsoft.com/office/powerpoint/2010/main" val="24114135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323CF-47CF-1445-8431-CF0012D622B6}"/>
              </a:ext>
            </a:extLst>
          </p:cNvPr>
          <p:cNvSpPr>
            <a:spLocks noGrp="1"/>
          </p:cNvSpPr>
          <p:nvPr>
            <p:ph type="title"/>
          </p:nvPr>
        </p:nvSpPr>
        <p:spPr/>
        <p:txBody>
          <a:bodyPr/>
          <a:lstStyle/>
          <a:p>
            <a:r>
              <a:rPr lang="en-US" dirty="0"/>
              <a:t>Traits: </a:t>
            </a:r>
            <a:r>
              <a:rPr lang="en-US" u="sng" dirty="0">
                <a:solidFill>
                  <a:srgbClr val="7030A0"/>
                </a:solidFill>
              </a:rPr>
              <a:t>CO</a:t>
            </a:r>
            <a:r>
              <a:rPr lang="en-US" u="sng" baseline="-25000" dirty="0">
                <a:solidFill>
                  <a:srgbClr val="7030A0"/>
                </a:solidFill>
              </a:rPr>
              <a:t>2</a:t>
            </a:r>
            <a:r>
              <a:rPr lang="en-US" dirty="0"/>
              <a:t> competition</a:t>
            </a:r>
          </a:p>
        </p:txBody>
      </p:sp>
      <p:pic>
        <p:nvPicPr>
          <p:cNvPr id="6" name="Picture 5">
            <a:extLst>
              <a:ext uri="{FF2B5EF4-FFF2-40B4-BE49-F238E27FC236}">
                <a16:creationId xmlns:a16="http://schemas.microsoft.com/office/drawing/2014/main" id="{F77A7A9F-EFC8-634C-8BA2-DC858BDC17B1}"/>
              </a:ext>
            </a:extLst>
          </p:cNvPr>
          <p:cNvPicPr>
            <a:picLocks noChangeAspect="1"/>
          </p:cNvPicPr>
          <p:nvPr/>
        </p:nvPicPr>
        <p:blipFill>
          <a:blip r:embed="rId2"/>
          <a:stretch>
            <a:fillRect/>
          </a:stretch>
        </p:blipFill>
        <p:spPr>
          <a:xfrm>
            <a:off x="3048000" y="1690688"/>
            <a:ext cx="6096000" cy="5105400"/>
          </a:xfrm>
          <a:prstGeom prst="rect">
            <a:avLst/>
          </a:prstGeom>
        </p:spPr>
      </p:pic>
      <p:sp>
        <p:nvSpPr>
          <p:cNvPr id="3" name="TextBox 2">
            <a:extLst>
              <a:ext uri="{FF2B5EF4-FFF2-40B4-BE49-F238E27FC236}">
                <a16:creationId xmlns:a16="http://schemas.microsoft.com/office/drawing/2014/main" id="{99983EF5-9C7F-804F-B251-A338C72505B0}"/>
              </a:ext>
            </a:extLst>
          </p:cNvPr>
          <p:cNvSpPr txBox="1"/>
          <p:nvPr/>
        </p:nvSpPr>
        <p:spPr>
          <a:xfrm>
            <a:off x="9116136" y="2858393"/>
            <a:ext cx="2265528" cy="2246769"/>
          </a:xfrm>
          <a:prstGeom prst="rect">
            <a:avLst/>
          </a:prstGeom>
          <a:noFill/>
        </p:spPr>
        <p:txBody>
          <a:bodyPr wrap="square" rtlCol="0">
            <a:spAutoFit/>
          </a:bodyPr>
          <a:lstStyle/>
          <a:p>
            <a:r>
              <a:rPr lang="en-US" sz="2800" dirty="0">
                <a:solidFill>
                  <a:srgbClr val="FF0000"/>
                </a:solidFill>
              </a:rPr>
              <a:t>Are these competing according to Grime’s definition?</a:t>
            </a:r>
          </a:p>
        </p:txBody>
      </p:sp>
    </p:spTree>
    <p:extLst>
      <p:ext uri="{BB962C8B-B14F-4D97-AF65-F5344CB8AC3E}">
        <p14:creationId xmlns:p14="http://schemas.microsoft.com/office/powerpoint/2010/main" val="3207643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2DB67-E33D-2647-90CB-1AC082C042A8}"/>
              </a:ext>
            </a:extLst>
          </p:cNvPr>
          <p:cNvSpPr>
            <a:spLocks noGrp="1"/>
          </p:cNvSpPr>
          <p:nvPr>
            <p:ph type="title"/>
          </p:nvPr>
        </p:nvSpPr>
        <p:spPr/>
        <p:txBody>
          <a:bodyPr/>
          <a:lstStyle/>
          <a:p>
            <a:r>
              <a:rPr lang="en-US" dirty="0"/>
              <a:t>Competitive strategies</a:t>
            </a:r>
          </a:p>
        </p:txBody>
      </p:sp>
      <p:sp>
        <p:nvSpPr>
          <p:cNvPr id="3" name="Text Placeholder 2">
            <a:extLst>
              <a:ext uri="{FF2B5EF4-FFF2-40B4-BE49-F238E27FC236}">
                <a16:creationId xmlns:a16="http://schemas.microsoft.com/office/drawing/2014/main" id="{E4C70DB0-BDF9-BF4F-A54E-06689B7FD68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80368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2D9F0-DB27-3340-A9D2-5B81BF53C379}"/>
              </a:ext>
            </a:extLst>
          </p:cNvPr>
          <p:cNvSpPr>
            <a:spLocks noGrp="1"/>
          </p:cNvSpPr>
          <p:nvPr>
            <p:ph type="title"/>
          </p:nvPr>
        </p:nvSpPr>
        <p:spPr/>
        <p:txBody>
          <a:bodyPr/>
          <a:lstStyle/>
          <a:p>
            <a:r>
              <a:rPr lang="en-US" dirty="0"/>
              <a:t>r-K continuum</a:t>
            </a:r>
          </a:p>
        </p:txBody>
      </p:sp>
      <p:pic>
        <p:nvPicPr>
          <p:cNvPr id="4" name="Picture 3">
            <a:extLst>
              <a:ext uri="{FF2B5EF4-FFF2-40B4-BE49-F238E27FC236}">
                <a16:creationId xmlns:a16="http://schemas.microsoft.com/office/drawing/2014/main" id="{BFC94392-0B43-0B4C-AE1F-AA4D7C468EE6}"/>
              </a:ext>
            </a:extLst>
          </p:cNvPr>
          <p:cNvPicPr>
            <a:picLocks noChangeAspect="1"/>
          </p:cNvPicPr>
          <p:nvPr/>
        </p:nvPicPr>
        <p:blipFill>
          <a:blip r:embed="rId2"/>
          <a:stretch>
            <a:fillRect/>
          </a:stretch>
        </p:blipFill>
        <p:spPr>
          <a:xfrm>
            <a:off x="1039694" y="4848367"/>
            <a:ext cx="5308600" cy="1828800"/>
          </a:xfrm>
          <a:prstGeom prst="rect">
            <a:avLst/>
          </a:prstGeom>
        </p:spPr>
      </p:pic>
      <p:sp>
        <p:nvSpPr>
          <p:cNvPr id="5" name="TextBox 4">
            <a:extLst>
              <a:ext uri="{FF2B5EF4-FFF2-40B4-BE49-F238E27FC236}">
                <a16:creationId xmlns:a16="http://schemas.microsoft.com/office/drawing/2014/main" id="{79D82CCC-8383-7F45-8C35-8B3C1FC29D93}"/>
              </a:ext>
            </a:extLst>
          </p:cNvPr>
          <p:cNvSpPr txBox="1"/>
          <p:nvPr/>
        </p:nvSpPr>
        <p:spPr>
          <a:xfrm>
            <a:off x="7315200" y="4967785"/>
            <a:ext cx="2658485" cy="1200329"/>
          </a:xfrm>
          <a:prstGeom prst="rect">
            <a:avLst/>
          </a:prstGeom>
          <a:noFill/>
        </p:spPr>
        <p:txBody>
          <a:bodyPr wrap="none" rtlCol="0">
            <a:spAutoFit/>
          </a:bodyPr>
          <a:lstStyle/>
          <a:p>
            <a:r>
              <a:rPr lang="en-US" dirty="0"/>
              <a:t>N = population size</a:t>
            </a:r>
          </a:p>
          <a:p>
            <a:r>
              <a:rPr lang="en-US" dirty="0"/>
              <a:t>t = time</a:t>
            </a:r>
          </a:p>
          <a:p>
            <a:r>
              <a:rPr lang="en-US" dirty="0"/>
              <a:t>r = population growth rate</a:t>
            </a:r>
          </a:p>
          <a:p>
            <a:r>
              <a:rPr lang="en-US" dirty="0"/>
              <a:t>K = carrying capacity</a:t>
            </a:r>
          </a:p>
        </p:txBody>
      </p:sp>
      <p:pic>
        <p:nvPicPr>
          <p:cNvPr id="6" name="Picture 5">
            <a:extLst>
              <a:ext uri="{FF2B5EF4-FFF2-40B4-BE49-F238E27FC236}">
                <a16:creationId xmlns:a16="http://schemas.microsoft.com/office/drawing/2014/main" id="{513A91E6-AD2C-4F4C-8592-36599BB57D1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96537" y="1593225"/>
            <a:ext cx="3746404" cy="2999246"/>
          </a:xfrm>
          <a:prstGeom prst="rect">
            <a:avLst/>
          </a:prstGeom>
        </p:spPr>
      </p:pic>
      <p:pic>
        <p:nvPicPr>
          <p:cNvPr id="7" name="Picture 6">
            <a:extLst>
              <a:ext uri="{FF2B5EF4-FFF2-40B4-BE49-F238E27FC236}">
                <a16:creationId xmlns:a16="http://schemas.microsoft.com/office/drawing/2014/main" id="{E7B5B2D5-F07F-E243-95BC-BD305926133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80092" y="1146411"/>
            <a:ext cx="2819126" cy="3596185"/>
          </a:xfrm>
          <a:prstGeom prst="rect">
            <a:avLst/>
          </a:prstGeom>
        </p:spPr>
      </p:pic>
      <p:cxnSp>
        <p:nvCxnSpPr>
          <p:cNvPr id="9" name="Straight Arrow Connector 8">
            <a:extLst>
              <a:ext uri="{FF2B5EF4-FFF2-40B4-BE49-F238E27FC236}">
                <a16:creationId xmlns:a16="http://schemas.microsoft.com/office/drawing/2014/main" id="{CD4E60E2-915A-C24D-A747-EEB8D504F4CB}"/>
              </a:ext>
            </a:extLst>
          </p:cNvPr>
          <p:cNvCxnSpPr>
            <a:stCxn id="6" idx="3"/>
          </p:cNvCxnSpPr>
          <p:nvPr/>
        </p:nvCxnSpPr>
        <p:spPr>
          <a:xfrm>
            <a:off x="5042941" y="3092848"/>
            <a:ext cx="2654396" cy="0"/>
          </a:xfrm>
          <a:prstGeom prst="straightConnector1">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2220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2D9F0-DB27-3340-A9D2-5B81BF53C379}"/>
              </a:ext>
            </a:extLst>
          </p:cNvPr>
          <p:cNvSpPr>
            <a:spLocks noGrp="1"/>
          </p:cNvSpPr>
          <p:nvPr>
            <p:ph type="title"/>
          </p:nvPr>
        </p:nvSpPr>
        <p:spPr/>
        <p:txBody>
          <a:bodyPr/>
          <a:lstStyle/>
          <a:p>
            <a:r>
              <a:rPr lang="en-US" dirty="0"/>
              <a:t>r-K continuum</a:t>
            </a:r>
          </a:p>
        </p:txBody>
      </p:sp>
      <p:pic>
        <p:nvPicPr>
          <p:cNvPr id="6" name="Picture 5">
            <a:extLst>
              <a:ext uri="{FF2B5EF4-FFF2-40B4-BE49-F238E27FC236}">
                <a16:creationId xmlns:a16="http://schemas.microsoft.com/office/drawing/2014/main" id="{513A91E6-AD2C-4F4C-8592-36599BB57D1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6537" y="1593225"/>
            <a:ext cx="3746404" cy="2999246"/>
          </a:xfrm>
          <a:prstGeom prst="rect">
            <a:avLst/>
          </a:prstGeom>
        </p:spPr>
      </p:pic>
      <p:pic>
        <p:nvPicPr>
          <p:cNvPr id="7" name="Picture 6">
            <a:extLst>
              <a:ext uri="{FF2B5EF4-FFF2-40B4-BE49-F238E27FC236}">
                <a16:creationId xmlns:a16="http://schemas.microsoft.com/office/drawing/2014/main" id="{E7B5B2D5-F07F-E243-95BC-BD305926133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80092" y="1146411"/>
            <a:ext cx="2819126" cy="3596185"/>
          </a:xfrm>
          <a:prstGeom prst="rect">
            <a:avLst/>
          </a:prstGeom>
        </p:spPr>
      </p:pic>
      <p:cxnSp>
        <p:nvCxnSpPr>
          <p:cNvPr id="9" name="Straight Arrow Connector 8">
            <a:extLst>
              <a:ext uri="{FF2B5EF4-FFF2-40B4-BE49-F238E27FC236}">
                <a16:creationId xmlns:a16="http://schemas.microsoft.com/office/drawing/2014/main" id="{CD4E60E2-915A-C24D-A747-EEB8D504F4CB}"/>
              </a:ext>
            </a:extLst>
          </p:cNvPr>
          <p:cNvCxnSpPr>
            <a:stCxn id="6" idx="3"/>
          </p:cNvCxnSpPr>
          <p:nvPr/>
        </p:nvCxnSpPr>
        <p:spPr>
          <a:xfrm>
            <a:off x="5042941" y="3092848"/>
            <a:ext cx="2654396" cy="0"/>
          </a:xfrm>
          <a:prstGeom prst="straightConnector1">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2BB8AE9-8924-8F46-AE8C-109ED4BB351F}"/>
              </a:ext>
            </a:extLst>
          </p:cNvPr>
          <p:cNvSpPr txBox="1"/>
          <p:nvPr/>
        </p:nvSpPr>
        <p:spPr>
          <a:xfrm>
            <a:off x="1296537" y="5281962"/>
            <a:ext cx="5934894" cy="1077218"/>
          </a:xfrm>
          <a:prstGeom prst="rect">
            <a:avLst/>
          </a:prstGeom>
          <a:noFill/>
        </p:spPr>
        <p:txBody>
          <a:bodyPr wrap="none" rtlCol="0">
            <a:spAutoFit/>
          </a:bodyPr>
          <a:lstStyle/>
          <a:p>
            <a:r>
              <a:rPr lang="en-US" sz="3200" dirty="0">
                <a:solidFill>
                  <a:srgbClr val="FF0000"/>
                </a:solidFill>
              </a:rPr>
              <a:t>Where would r species dominate?</a:t>
            </a:r>
          </a:p>
          <a:p>
            <a:r>
              <a:rPr lang="en-US" sz="3200" dirty="0">
                <a:solidFill>
                  <a:srgbClr val="FF0000"/>
                </a:solidFill>
              </a:rPr>
              <a:t>Where would K species dominate?</a:t>
            </a:r>
          </a:p>
        </p:txBody>
      </p:sp>
    </p:spTree>
    <p:extLst>
      <p:ext uri="{BB962C8B-B14F-4D97-AF65-F5344CB8AC3E}">
        <p14:creationId xmlns:p14="http://schemas.microsoft.com/office/powerpoint/2010/main" val="3233129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161BF-04C3-854D-9529-EC122D39FBE3}"/>
              </a:ext>
            </a:extLst>
          </p:cNvPr>
          <p:cNvSpPr>
            <a:spLocks noGrp="1"/>
          </p:cNvSpPr>
          <p:nvPr>
            <p:ph type="title"/>
          </p:nvPr>
        </p:nvSpPr>
        <p:spPr/>
        <p:txBody>
          <a:bodyPr/>
          <a:lstStyle/>
          <a:p>
            <a:r>
              <a:rPr lang="en-US" dirty="0"/>
              <a:t>What is plant competition?</a:t>
            </a:r>
          </a:p>
        </p:txBody>
      </p:sp>
      <p:sp>
        <p:nvSpPr>
          <p:cNvPr id="3" name="Content Placeholder 2">
            <a:extLst>
              <a:ext uri="{FF2B5EF4-FFF2-40B4-BE49-F238E27FC236}">
                <a16:creationId xmlns:a16="http://schemas.microsoft.com/office/drawing/2014/main" id="{05F7CE4B-2CCA-2E4C-8DEA-A8352203796E}"/>
              </a:ext>
            </a:extLst>
          </p:cNvPr>
          <p:cNvSpPr>
            <a:spLocks noGrp="1"/>
          </p:cNvSpPr>
          <p:nvPr>
            <p:ph idx="1"/>
          </p:nvPr>
        </p:nvSpPr>
        <p:spPr/>
        <p:txBody>
          <a:bodyPr/>
          <a:lstStyle/>
          <a:p>
            <a:pPr marL="0" indent="0">
              <a:buNone/>
            </a:pPr>
            <a:r>
              <a:rPr lang="en-US" dirty="0"/>
              <a:t>Grime (1977): “the tendency of </a:t>
            </a:r>
            <a:r>
              <a:rPr lang="en-US" dirty="0">
                <a:solidFill>
                  <a:srgbClr val="FF0000"/>
                </a:solidFill>
              </a:rPr>
              <a:t>neighboring plants</a:t>
            </a:r>
            <a:r>
              <a:rPr lang="en-US" dirty="0"/>
              <a:t> to utilize the same quantum of light, ion of a mineral nutrient, molecule of water, or volume of space”</a:t>
            </a:r>
          </a:p>
          <a:p>
            <a:pPr marL="0" indent="0">
              <a:buNone/>
            </a:pPr>
            <a:endParaRPr lang="en-US" dirty="0"/>
          </a:p>
        </p:txBody>
      </p:sp>
      <p:sp>
        <p:nvSpPr>
          <p:cNvPr id="4" name="TextBox 3">
            <a:extLst>
              <a:ext uri="{FF2B5EF4-FFF2-40B4-BE49-F238E27FC236}">
                <a16:creationId xmlns:a16="http://schemas.microsoft.com/office/drawing/2014/main" id="{B08FFEE8-D900-B043-B5F3-253A21ECFB78}"/>
              </a:ext>
            </a:extLst>
          </p:cNvPr>
          <p:cNvSpPr txBox="1"/>
          <p:nvPr/>
        </p:nvSpPr>
        <p:spPr>
          <a:xfrm>
            <a:off x="5347855" y="3631962"/>
            <a:ext cx="3603294" cy="646331"/>
          </a:xfrm>
          <a:prstGeom prst="rect">
            <a:avLst/>
          </a:prstGeom>
          <a:noFill/>
        </p:spPr>
        <p:txBody>
          <a:bodyPr wrap="none" rtlCol="0">
            <a:spAutoFit/>
          </a:bodyPr>
          <a:lstStyle/>
          <a:p>
            <a:r>
              <a:rPr lang="en-US" sz="3600" dirty="0">
                <a:solidFill>
                  <a:srgbClr val="FF0000"/>
                </a:solidFill>
              </a:rPr>
              <a:t>Why neighboring?</a:t>
            </a:r>
          </a:p>
        </p:txBody>
      </p:sp>
    </p:spTree>
    <p:extLst>
      <p:ext uri="{BB962C8B-B14F-4D97-AF65-F5344CB8AC3E}">
        <p14:creationId xmlns:p14="http://schemas.microsoft.com/office/powerpoint/2010/main" val="1109209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7968F-30E8-1A4F-A947-01F2A6C35705}"/>
              </a:ext>
            </a:extLst>
          </p:cNvPr>
          <p:cNvSpPr>
            <a:spLocks noGrp="1"/>
          </p:cNvSpPr>
          <p:nvPr>
            <p:ph type="title"/>
          </p:nvPr>
        </p:nvSpPr>
        <p:spPr/>
        <p:txBody>
          <a:bodyPr/>
          <a:lstStyle/>
          <a:p>
            <a:r>
              <a:rPr lang="en-US" dirty="0"/>
              <a:t>Grime’s (1977) triangle</a:t>
            </a:r>
          </a:p>
        </p:txBody>
      </p:sp>
      <p:pic>
        <p:nvPicPr>
          <p:cNvPr id="3" name="Picture 2">
            <a:extLst>
              <a:ext uri="{FF2B5EF4-FFF2-40B4-BE49-F238E27FC236}">
                <a16:creationId xmlns:a16="http://schemas.microsoft.com/office/drawing/2014/main" id="{3E0DBABE-C316-8F4A-B882-AF66D5E9A17F}"/>
              </a:ext>
            </a:extLst>
          </p:cNvPr>
          <p:cNvPicPr>
            <a:picLocks noChangeAspect="1"/>
          </p:cNvPicPr>
          <p:nvPr/>
        </p:nvPicPr>
        <p:blipFill>
          <a:blip r:embed="rId2"/>
          <a:stretch>
            <a:fillRect/>
          </a:stretch>
        </p:blipFill>
        <p:spPr>
          <a:xfrm>
            <a:off x="838200" y="1690688"/>
            <a:ext cx="6041107" cy="4613770"/>
          </a:xfrm>
          <a:prstGeom prst="rect">
            <a:avLst/>
          </a:prstGeom>
        </p:spPr>
      </p:pic>
    </p:spTree>
    <p:extLst>
      <p:ext uri="{BB962C8B-B14F-4D97-AF65-F5344CB8AC3E}">
        <p14:creationId xmlns:p14="http://schemas.microsoft.com/office/powerpoint/2010/main" val="42509700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7968F-30E8-1A4F-A947-01F2A6C35705}"/>
              </a:ext>
            </a:extLst>
          </p:cNvPr>
          <p:cNvSpPr>
            <a:spLocks noGrp="1"/>
          </p:cNvSpPr>
          <p:nvPr>
            <p:ph type="title"/>
          </p:nvPr>
        </p:nvSpPr>
        <p:spPr/>
        <p:txBody>
          <a:bodyPr/>
          <a:lstStyle/>
          <a:p>
            <a:r>
              <a:rPr lang="en-US" dirty="0"/>
              <a:t>Grime’s (1977) triangle</a:t>
            </a:r>
          </a:p>
        </p:txBody>
      </p:sp>
      <p:pic>
        <p:nvPicPr>
          <p:cNvPr id="3" name="Picture 2">
            <a:extLst>
              <a:ext uri="{FF2B5EF4-FFF2-40B4-BE49-F238E27FC236}">
                <a16:creationId xmlns:a16="http://schemas.microsoft.com/office/drawing/2014/main" id="{3E0DBABE-C316-8F4A-B882-AF66D5E9A17F}"/>
              </a:ext>
            </a:extLst>
          </p:cNvPr>
          <p:cNvPicPr>
            <a:picLocks noChangeAspect="1"/>
          </p:cNvPicPr>
          <p:nvPr/>
        </p:nvPicPr>
        <p:blipFill>
          <a:blip r:embed="rId2"/>
          <a:stretch>
            <a:fillRect/>
          </a:stretch>
        </p:blipFill>
        <p:spPr>
          <a:xfrm>
            <a:off x="838200" y="1690688"/>
            <a:ext cx="6041107" cy="4613770"/>
          </a:xfrm>
          <a:prstGeom prst="rect">
            <a:avLst/>
          </a:prstGeom>
        </p:spPr>
      </p:pic>
      <p:sp>
        <p:nvSpPr>
          <p:cNvPr id="4" name="TextBox 3">
            <a:extLst>
              <a:ext uri="{FF2B5EF4-FFF2-40B4-BE49-F238E27FC236}">
                <a16:creationId xmlns:a16="http://schemas.microsoft.com/office/drawing/2014/main" id="{2D1E1B49-9541-6F4C-9652-F49DE5646967}"/>
              </a:ext>
            </a:extLst>
          </p:cNvPr>
          <p:cNvSpPr txBox="1"/>
          <p:nvPr/>
        </p:nvSpPr>
        <p:spPr>
          <a:xfrm>
            <a:off x="7478973" y="2634018"/>
            <a:ext cx="4071884" cy="523220"/>
          </a:xfrm>
          <a:prstGeom prst="rect">
            <a:avLst/>
          </a:prstGeom>
          <a:noFill/>
        </p:spPr>
        <p:txBody>
          <a:bodyPr wrap="none" rtlCol="0">
            <a:spAutoFit/>
          </a:bodyPr>
          <a:lstStyle/>
          <a:p>
            <a:r>
              <a:rPr lang="en-US" sz="2800" dirty="0">
                <a:solidFill>
                  <a:srgbClr val="FF0000"/>
                </a:solidFill>
              </a:rPr>
              <a:t>What is different from r-K?</a:t>
            </a:r>
          </a:p>
        </p:txBody>
      </p:sp>
    </p:spTree>
    <p:extLst>
      <p:ext uri="{BB962C8B-B14F-4D97-AF65-F5344CB8AC3E}">
        <p14:creationId xmlns:p14="http://schemas.microsoft.com/office/powerpoint/2010/main" val="32181962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7968F-30E8-1A4F-A947-01F2A6C35705}"/>
              </a:ext>
            </a:extLst>
          </p:cNvPr>
          <p:cNvSpPr>
            <a:spLocks noGrp="1"/>
          </p:cNvSpPr>
          <p:nvPr>
            <p:ph type="title"/>
          </p:nvPr>
        </p:nvSpPr>
        <p:spPr/>
        <p:txBody>
          <a:bodyPr/>
          <a:lstStyle/>
          <a:p>
            <a:r>
              <a:rPr lang="en-US" dirty="0"/>
              <a:t>Grime’s (1977) triangle</a:t>
            </a:r>
          </a:p>
        </p:txBody>
      </p:sp>
      <p:pic>
        <p:nvPicPr>
          <p:cNvPr id="5" name="Picture 4">
            <a:extLst>
              <a:ext uri="{FF2B5EF4-FFF2-40B4-BE49-F238E27FC236}">
                <a16:creationId xmlns:a16="http://schemas.microsoft.com/office/drawing/2014/main" id="{E0813B9F-F377-FE49-9566-3DB0AC87D1B4}"/>
              </a:ext>
            </a:extLst>
          </p:cNvPr>
          <p:cNvPicPr>
            <a:picLocks noChangeAspect="1"/>
          </p:cNvPicPr>
          <p:nvPr/>
        </p:nvPicPr>
        <p:blipFill>
          <a:blip r:embed="rId2"/>
          <a:stretch>
            <a:fillRect/>
          </a:stretch>
        </p:blipFill>
        <p:spPr>
          <a:xfrm>
            <a:off x="908050" y="2550614"/>
            <a:ext cx="10375900" cy="2794000"/>
          </a:xfrm>
          <a:prstGeom prst="rect">
            <a:avLst/>
          </a:prstGeom>
        </p:spPr>
      </p:pic>
    </p:spTree>
    <p:extLst>
      <p:ext uri="{BB962C8B-B14F-4D97-AF65-F5344CB8AC3E}">
        <p14:creationId xmlns:p14="http://schemas.microsoft.com/office/powerpoint/2010/main" val="20333574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5020B5-D219-1E43-87C6-D784A27E079F}"/>
              </a:ext>
            </a:extLst>
          </p:cNvPr>
          <p:cNvPicPr>
            <a:picLocks noChangeAspect="1"/>
          </p:cNvPicPr>
          <p:nvPr/>
        </p:nvPicPr>
        <p:blipFill>
          <a:blip r:embed="rId2"/>
          <a:stretch>
            <a:fillRect/>
          </a:stretch>
        </p:blipFill>
        <p:spPr>
          <a:xfrm>
            <a:off x="0" y="69785"/>
            <a:ext cx="12192000" cy="6718429"/>
          </a:xfrm>
          <a:prstGeom prst="rect">
            <a:avLst/>
          </a:prstGeom>
        </p:spPr>
      </p:pic>
    </p:spTree>
    <p:extLst>
      <p:ext uri="{BB962C8B-B14F-4D97-AF65-F5344CB8AC3E}">
        <p14:creationId xmlns:p14="http://schemas.microsoft.com/office/powerpoint/2010/main" val="31875020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9E1BA-0D4E-2043-851D-2F7F56DCD882}"/>
              </a:ext>
            </a:extLst>
          </p:cNvPr>
          <p:cNvSpPr>
            <a:spLocks noGrp="1"/>
          </p:cNvSpPr>
          <p:nvPr>
            <p:ph type="title"/>
          </p:nvPr>
        </p:nvSpPr>
        <p:spPr/>
        <p:txBody>
          <a:bodyPr/>
          <a:lstStyle/>
          <a:p>
            <a:r>
              <a:rPr lang="en-US" dirty="0" err="1"/>
              <a:t>Westoby</a:t>
            </a:r>
            <a:r>
              <a:rPr lang="en-US" dirty="0"/>
              <a:t> (1998) Leaf-Height-Seed theory</a:t>
            </a:r>
          </a:p>
        </p:txBody>
      </p:sp>
      <p:sp>
        <p:nvSpPr>
          <p:cNvPr id="3" name="Content Placeholder 2">
            <a:extLst>
              <a:ext uri="{FF2B5EF4-FFF2-40B4-BE49-F238E27FC236}">
                <a16:creationId xmlns:a16="http://schemas.microsoft.com/office/drawing/2014/main" id="{BA86996D-CE82-FD47-9BCA-18862AB45DF1}"/>
              </a:ext>
            </a:extLst>
          </p:cNvPr>
          <p:cNvSpPr>
            <a:spLocks noGrp="1"/>
          </p:cNvSpPr>
          <p:nvPr>
            <p:ph idx="1"/>
          </p:nvPr>
        </p:nvSpPr>
        <p:spPr/>
        <p:txBody>
          <a:bodyPr/>
          <a:lstStyle/>
          <a:p>
            <a:r>
              <a:rPr lang="en-US" dirty="0"/>
              <a:t>SLA describes the competition-stress tolerance tradeoff</a:t>
            </a:r>
          </a:p>
          <a:p>
            <a:r>
              <a:rPr lang="en-US" dirty="0"/>
              <a:t>Plant height and seed mass reflect aspects of coping with disturbance</a:t>
            </a:r>
          </a:p>
        </p:txBody>
      </p:sp>
      <p:pic>
        <p:nvPicPr>
          <p:cNvPr id="4" name="Picture 3">
            <a:extLst>
              <a:ext uri="{FF2B5EF4-FFF2-40B4-BE49-F238E27FC236}">
                <a16:creationId xmlns:a16="http://schemas.microsoft.com/office/drawing/2014/main" id="{01353D42-9110-4D46-86C0-C4343A55D53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2450" y="3789754"/>
            <a:ext cx="3803176" cy="2852382"/>
          </a:xfrm>
          <a:prstGeom prst="rect">
            <a:avLst/>
          </a:prstGeom>
        </p:spPr>
      </p:pic>
      <p:pic>
        <p:nvPicPr>
          <p:cNvPr id="5" name="Picture 4">
            <a:extLst>
              <a:ext uri="{FF2B5EF4-FFF2-40B4-BE49-F238E27FC236}">
                <a16:creationId xmlns:a16="http://schemas.microsoft.com/office/drawing/2014/main" id="{AE52DEFF-590E-A442-BA3B-C0A5E2491B1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19288" y="3616656"/>
            <a:ext cx="4293670" cy="2120331"/>
          </a:xfrm>
          <a:prstGeom prst="rect">
            <a:avLst/>
          </a:prstGeom>
        </p:spPr>
      </p:pic>
      <p:pic>
        <p:nvPicPr>
          <p:cNvPr id="6" name="Picture 5">
            <a:extLst>
              <a:ext uri="{FF2B5EF4-FFF2-40B4-BE49-F238E27FC236}">
                <a16:creationId xmlns:a16="http://schemas.microsoft.com/office/drawing/2014/main" id="{A01B26F4-3D94-DC47-ABD7-4C5259C3776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16620" y="3789754"/>
            <a:ext cx="2640842" cy="2640842"/>
          </a:xfrm>
          <a:prstGeom prst="rect">
            <a:avLst/>
          </a:prstGeom>
        </p:spPr>
      </p:pic>
    </p:spTree>
    <p:extLst>
      <p:ext uri="{BB962C8B-B14F-4D97-AF65-F5344CB8AC3E}">
        <p14:creationId xmlns:p14="http://schemas.microsoft.com/office/powerpoint/2010/main" val="42685122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241385-0299-FA4C-912F-820B252A51C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0255" y="1732844"/>
            <a:ext cx="6861873" cy="4940490"/>
          </a:xfrm>
          <a:prstGeom prst="rect">
            <a:avLst/>
          </a:prstGeom>
        </p:spPr>
      </p:pic>
      <p:sp>
        <p:nvSpPr>
          <p:cNvPr id="3" name="TextBox 2">
            <a:extLst>
              <a:ext uri="{FF2B5EF4-FFF2-40B4-BE49-F238E27FC236}">
                <a16:creationId xmlns:a16="http://schemas.microsoft.com/office/drawing/2014/main" id="{9FC1D557-8EB3-E24C-90ED-140FF46E7542}"/>
              </a:ext>
            </a:extLst>
          </p:cNvPr>
          <p:cNvSpPr txBox="1"/>
          <p:nvPr/>
        </p:nvSpPr>
        <p:spPr>
          <a:xfrm>
            <a:off x="10429594" y="6488668"/>
            <a:ext cx="1762406" cy="369332"/>
          </a:xfrm>
          <a:prstGeom prst="rect">
            <a:avLst/>
          </a:prstGeom>
          <a:noFill/>
        </p:spPr>
        <p:txBody>
          <a:bodyPr wrap="none" rtlCol="0">
            <a:spAutoFit/>
          </a:bodyPr>
          <a:lstStyle/>
          <a:p>
            <a:r>
              <a:rPr lang="en-US" dirty="0"/>
              <a:t>Diaz et al. (2016)</a:t>
            </a:r>
          </a:p>
        </p:txBody>
      </p:sp>
      <p:pic>
        <p:nvPicPr>
          <p:cNvPr id="4" name="Picture 3">
            <a:extLst>
              <a:ext uri="{FF2B5EF4-FFF2-40B4-BE49-F238E27FC236}">
                <a16:creationId xmlns:a16="http://schemas.microsoft.com/office/drawing/2014/main" id="{6E38AD0F-27DD-104E-8DED-3ACFE95EE0BA}"/>
              </a:ext>
            </a:extLst>
          </p:cNvPr>
          <p:cNvPicPr>
            <a:picLocks noChangeAspect="1"/>
          </p:cNvPicPr>
          <p:nvPr/>
        </p:nvPicPr>
        <p:blipFill>
          <a:blip r:embed="rId3"/>
          <a:stretch>
            <a:fillRect/>
          </a:stretch>
        </p:blipFill>
        <p:spPr>
          <a:xfrm>
            <a:off x="6522132" y="180127"/>
            <a:ext cx="5492447" cy="1552717"/>
          </a:xfrm>
          <a:prstGeom prst="rect">
            <a:avLst/>
          </a:prstGeom>
        </p:spPr>
      </p:pic>
    </p:spTree>
    <p:extLst>
      <p:ext uri="{BB962C8B-B14F-4D97-AF65-F5344CB8AC3E}">
        <p14:creationId xmlns:p14="http://schemas.microsoft.com/office/powerpoint/2010/main" val="4422577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241385-0299-FA4C-912F-820B252A51C7}"/>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a:stretch/>
        </p:blipFill>
        <p:spPr>
          <a:xfrm>
            <a:off x="190255" y="1732844"/>
            <a:ext cx="6861873" cy="4940490"/>
          </a:xfrm>
          <a:prstGeom prst="rect">
            <a:avLst/>
          </a:prstGeom>
        </p:spPr>
      </p:pic>
      <p:sp>
        <p:nvSpPr>
          <p:cNvPr id="3" name="TextBox 2">
            <a:extLst>
              <a:ext uri="{FF2B5EF4-FFF2-40B4-BE49-F238E27FC236}">
                <a16:creationId xmlns:a16="http://schemas.microsoft.com/office/drawing/2014/main" id="{9FC1D557-8EB3-E24C-90ED-140FF46E7542}"/>
              </a:ext>
            </a:extLst>
          </p:cNvPr>
          <p:cNvSpPr txBox="1"/>
          <p:nvPr/>
        </p:nvSpPr>
        <p:spPr>
          <a:xfrm>
            <a:off x="10429594" y="6488668"/>
            <a:ext cx="1762406" cy="369332"/>
          </a:xfrm>
          <a:prstGeom prst="rect">
            <a:avLst/>
          </a:prstGeom>
          <a:noFill/>
        </p:spPr>
        <p:txBody>
          <a:bodyPr wrap="none" rtlCol="0">
            <a:spAutoFit/>
          </a:bodyPr>
          <a:lstStyle/>
          <a:p>
            <a:r>
              <a:rPr lang="en-US" dirty="0"/>
              <a:t>Diaz et al. (2016)</a:t>
            </a:r>
          </a:p>
        </p:txBody>
      </p:sp>
      <p:pic>
        <p:nvPicPr>
          <p:cNvPr id="4" name="Picture 3">
            <a:extLst>
              <a:ext uri="{FF2B5EF4-FFF2-40B4-BE49-F238E27FC236}">
                <a16:creationId xmlns:a16="http://schemas.microsoft.com/office/drawing/2014/main" id="{6E38AD0F-27DD-104E-8DED-3ACFE95EE0BA}"/>
              </a:ext>
            </a:extLst>
          </p:cNvPr>
          <p:cNvPicPr>
            <a:picLocks noChangeAspect="1"/>
          </p:cNvPicPr>
          <p:nvPr/>
        </p:nvPicPr>
        <p:blipFill>
          <a:blip r:embed="rId3"/>
          <a:stretch>
            <a:fillRect/>
          </a:stretch>
        </p:blipFill>
        <p:spPr>
          <a:xfrm>
            <a:off x="6522132" y="180127"/>
            <a:ext cx="5492447" cy="1552717"/>
          </a:xfrm>
          <a:prstGeom prst="rect">
            <a:avLst/>
          </a:prstGeom>
        </p:spPr>
      </p:pic>
      <p:cxnSp>
        <p:nvCxnSpPr>
          <p:cNvPr id="6" name="Straight Arrow Connector 5">
            <a:extLst>
              <a:ext uri="{FF2B5EF4-FFF2-40B4-BE49-F238E27FC236}">
                <a16:creationId xmlns:a16="http://schemas.microsoft.com/office/drawing/2014/main" id="{5EE9085F-C0C6-184F-A089-61F1631ABF95}"/>
              </a:ext>
            </a:extLst>
          </p:cNvPr>
          <p:cNvCxnSpPr>
            <a:cxnSpLocks/>
          </p:cNvCxnSpPr>
          <p:nvPr/>
        </p:nvCxnSpPr>
        <p:spPr>
          <a:xfrm>
            <a:off x="1746913" y="3835021"/>
            <a:ext cx="4775219" cy="0"/>
          </a:xfrm>
          <a:prstGeom prst="straightConnector1">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A757C9F-F807-814E-A967-06C8BC7A3D26}"/>
              </a:ext>
            </a:extLst>
          </p:cNvPr>
          <p:cNvSpPr txBox="1"/>
          <p:nvPr/>
        </p:nvSpPr>
        <p:spPr>
          <a:xfrm>
            <a:off x="3621191" y="3835021"/>
            <a:ext cx="772391" cy="707886"/>
          </a:xfrm>
          <a:prstGeom prst="rect">
            <a:avLst/>
          </a:prstGeom>
          <a:noFill/>
        </p:spPr>
        <p:txBody>
          <a:bodyPr wrap="none" rtlCol="0">
            <a:spAutoFit/>
          </a:bodyPr>
          <a:lstStyle/>
          <a:p>
            <a:r>
              <a:rPr lang="en-US" sz="4000" dirty="0">
                <a:solidFill>
                  <a:srgbClr val="FF0000"/>
                </a:solidFill>
              </a:rPr>
              <a:t>r-K</a:t>
            </a:r>
          </a:p>
        </p:txBody>
      </p:sp>
    </p:spTree>
    <p:extLst>
      <p:ext uri="{BB962C8B-B14F-4D97-AF65-F5344CB8AC3E}">
        <p14:creationId xmlns:p14="http://schemas.microsoft.com/office/powerpoint/2010/main" val="27273276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241385-0299-FA4C-912F-820B252A51C7}"/>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a:stretch/>
        </p:blipFill>
        <p:spPr>
          <a:xfrm>
            <a:off x="190255" y="1732844"/>
            <a:ext cx="6861873" cy="4940490"/>
          </a:xfrm>
          <a:prstGeom prst="rect">
            <a:avLst/>
          </a:prstGeom>
        </p:spPr>
      </p:pic>
      <p:sp>
        <p:nvSpPr>
          <p:cNvPr id="3" name="TextBox 2">
            <a:extLst>
              <a:ext uri="{FF2B5EF4-FFF2-40B4-BE49-F238E27FC236}">
                <a16:creationId xmlns:a16="http://schemas.microsoft.com/office/drawing/2014/main" id="{9FC1D557-8EB3-E24C-90ED-140FF46E7542}"/>
              </a:ext>
            </a:extLst>
          </p:cNvPr>
          <p:cNvSpPr txBox="1"/>
          <p:nvPr/>
        </p:nvSpPr>
        <p:spPr>
          <a:xfrm>
            <a:off x="10429594" y="6488668"/>
            <a:ext cx="1762406" cy="369332"/>
          </a:xfrm>
          <a:prstGeom prst="rect">
            <a:avLst/>
          </a:prstGeom>
          <a:noFill/>
        </p:spPr>
        <p:txBody>
          <a:bodyPr wrap="none" rtlCol="0">
            <a:spAutoFit/>
          </a:bodyPr>
          <a:lstStyle/>
          <a:p>
            <a:r>
              <a:rPr lang="en-US" dirty="0"/>
              <a:t>Diaz et al. (2016)</a:t>
            </a:r>
          </a:p>
        </p:txBody>
      </p:sp>
      <p:pic>
        <p:nvPicPr>
          <p:cNvPr id="4" name="Picture 3">
            <a:extLst>
              <a:ext uri="{FF2B5EF4-FFF2-40B4-BE49-F238E27FC236}">
                <a16:creationId xmlns:a16="http://schemas.microsoft.com/office/drawing/2014/main" id="{6E38AD0F-27DD-104E-8DED-3ACFE95EE0BA}"/>
              </a:ext>
            </a:extLst>
          </p:cNvPr>
          <p:cNvPicPr>
            <a:picLocks noChangeAspect="1"/>
          </p:cNvPicPr>
          <p:nvPr/>
        </p:nvPicPr>
        <p:blipFill>
          <a:blip r:embed="rId3"/>
          <a:stretch>
            <a:fillRect/>
          </a:stretch>
        </p:blipFill>
        <p:spPr>
          <a:xfrm>
            <a:off x="6522132" y="180127"/>
            <a:ext cx="5492447" cy="1552717"/>
          </a:xfrm>
          <a:prstGeom prst="rect">
            <a:avLst/>
          </a:prstGeom>
        </p:spPr>
      </p:pic>
      <p:sp>
        <p:nvSpPr>
          <p:cNvPr id="5" name="Triangle 4">
            <a:extLst>
              <a:ext uri="{FF2B5EF4-FFF2-40B4-BE49-F238E27FC236}">
                <a16:creationId xmlns:a16="http://schemas.microsoft.com/office/drawing/2014/main" id="{EA8F6A42-A77B-0F41-BD25-7B69A5C8777A}"/>
              </a:ext>
            </a:extLst>
          </p:cNvPr>
          <p:cNvSpPr/>
          <p:nvPr/>
        </p:nvSpPr>
        <p:spPr>
          <a:xfrm rot="3026437">
            <a:off x="2563363" y="2327554"/>
            <a:ext cx="2656853" cy="2403898"/>
          </a:xfrm>
          <a:prstGeom prst="triangle">
            <a:avLst>
              <a:gd name="adj" fmla="val 45472"/>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E298008-0DE2-404E-BEEB-A3EDD2DAEB01}"/>
              </a:ext>
            </a:extLst>
          </p:cNvPr>
          <p:cNvSpPr txBox="1"/>
          <p:nvPr/>
        </p:nvSpPr>
        <p:spPr>
          <a:xfrm>
            <a:off x="4788392" y="2224584"/>
            <a:ext cx="404278" cy="584775"/>
          </a:xfrm>
          <a:prstGeom prst="rect">
            <a:avLst/>
          </a:prstGeom>
          <a:noFill/>
        </p:spPr>
        <p:txBody>
          <a:bodyPr wrap="none" rtlCol="0">
            <a:spAutoFit/>
          </a:bodyPr>
          <a:lstStyle/>
          <a:p>
            <a:r>
              <a:rPr lang="en-US" sz="3200" dirty="0">
                <a:solidFill>
                  <a:srgbClr val="FF0000"/>
                </a:solidFill>
              </a:rPr>
              <a:t>C</a:t>
            </a:r>
          </a:p>
        </p:txBody>
      </p:sp>
      <p:sp>
        <p:nvSpPr>
          <p:cNvPr id="9" name="TextBox 8">
            <a:extLst>
              <a:ext uri="{FF2B5EF4-FFF2-40B4-BE49-F238E27FC236}">
                <a16:creationId xmlns:a16="http://schemas.microsoft.com/office/drawing/2014/main" id="{1A040389-F9C9-904E-A25B-F323CAC16FD6}"/>
              </a:ext>
            </a:extLst>
          </p:cNvPr>
          <p:cNvSpPr txBox="1"/>
          <p:nvPr/>
        </p:nvSpPr>
        <p:spPr>
          <a:xfrm>
            <a:off x="1745263" y="2944728"/>
            <a:ext cx="407484" cy="584775"/>
          </a:xfrm>
          <a:prstGeom prst="rect">
            <a:avLst/>
          </a:prstGeom>
          <a:noFill/>
        </p:spPr>
        <p:txBody>
          <a:bodyPr wrap="none" rtlCol="0">
            <a:spAutoFit/>
          </a:bodyPr>
          <a:lstStyle/>
          <a:p>
            <a:r>
              <a:rPr lang="en-US" sz="3200" dirty="0">
                <a:solidFill>
                  <a:srgbClr val="FF0000"/>
                </a:solidFill>
              </a:rPr>
              <a:t>R</a:t>
            </a:r>
          </a:p>
        </p:txBody>
      </p:sp>
      <p:sp>
        <p:nvSpPr>
          <p:cNvPr id="11" name="TextBox 10">
            <a:extLst>
              <a:ext uri="{FF2B5EF4-FFF2-40B4-BE49-F238E27FC236}">
                <a16:creationId xmlns:a16="http://schemas.microsoft.com/office/drawing/2014/main" id="{DEED2844-6815-9840-A0C1-D64FAB9C92B2}"/>
              </a:ext>
            </a:extLst>
          </p:cNvPr>
          <p:cNvSpPr txBox="1"/>
          <p:nvPr/>
        </p:nvSpPr>
        <p:spPr>
          <a:xfrm>
            <a:off x="3689650" y="5319168"/>
            <a:ext cx="373820" cy="584775"/>
          </a:xfrm>
          <a:prstGeom prst="rect">
            <a:avLst/>
          </a:prstGeom>
          <a:noFill/>
        </p:spPr>
        <p:txBody>
          <a:bodyPr wrap="none" rtlCol="0">
            <a:spAutoFit/>
          </a:bodyPr>
          <a:lstStyle/>
          <a:p>
            <a:r>
              <a:rPr lang="en-US" sz="3200" dirty="0">
                <a:solidFill>
                  <a:srgbClr val="FF0000"/>
                </a:solidFill>
              </a:rPr>
              <a:t>S</a:t>
            </a:r>
          </a:p>
        </p:txBody>
      </p:sp>
    </p:spTree>
    <p:extLst>
      <p:ext uri="{BB962C8B-B14F-4D97-AF65-F5344CB8AC3E}">
        <p14:creationId xmlns:p14="http://schemas.microsoft.com/office/powerpoint/2010/main" val="27845446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241385-0299-FA4C-912F-820B252A51C7}"/>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a:stretch/>
        </p:blipFill>
        <p:spPr>
          <a:xfrm>
            <a:off x="190255" y="1732844"/>
            <a:ext cx="6861873" cy="4940490"/>
          </a:xfrm>
          <a:prstGeom prst="rect">
            <a:avLst/>
          </a:prstGeom>
        </p:spPr>
      </p:pic>
      <p:sp>
        <p:nvSpPr>
          <p:cNvPr id="3" name="TextBox 2">
            <a:extLst>
              <a:ext uri="{FF2B5EF4-FFF2-40B4-BE49-F238E27FC236}">
                <a16:creationId xmlns:a16="http://schemas.microsoft.com/office/drawing/2014/main" id="{9FC1D557-8EB3-E24C-90ED-140FF46E7542}"/>
              </a:ext>
            </a:extLst>
          </p:cNvPr>
          <p:cNvSpPr txBox="1"/>
          <p:nvPr/>
        </p:nvSpPr>
        <p:spPr>
          <a:xfrm>
            <a:off x="10429594" y="6488668"/>
            <a:ext cx="1762406" cy="369332"/>
          </a:xfrm>
          <a:prstGeom prst="rect">
            <a:avLst/>
          </a:prstGeom>
          <a:noFill/>
        </p:spPr>
        <p:txBody>
          <a:bodyPr wrap="none" rtlCol="0">
            <a:spAutoFit/>
          </a:bodyPr>
          <a:lstStyle/>
          <a:p>
            <a:r>
              <a:rPr lang="en-US" dirty="0"/>
              <a:t>Diaz et al. (2016)</a:t>
            </a:r>
          </a:p>
        </p:txBody>
      </p:sp>
      <p:pic>
        <p:nvPicPr>
          <p:cNvPr id="4" name="Picture 3">
            <a:extLst>
              <a:ext uri="{FF2B5EF4-FFF2-40B4-BE49-F238E27FC236}">
                <a16:creationId xmlns:a16="http://schemas.microsoft.com/office/drawing/2014/main" id="{6E38AD0F-27DD-104E-8DED-3ACFE95EE0BA}"/>
              </a:ext>
            </a:extLst>
          </p:cNvPr>
          <p:cNvPicPr>
            <a:picLocks noChangeAspect="1"/>
          </p:cNvPicPr>
          <p:nvPr/>
        </p:nvPicPr>
        <p:blipFill>
          <a:blip r:embed="rId3"/>
          <a:stretch>
            <a:fillRect/>
          </a:stretch>
        </p:blipFill>
        <p:spPr>
          <a:xfrm>
            <a:off x="6522132" y="180127"/>
            <a:ext cx="5492447" cy="1552717"/>
          </a:xfrm>
          <a:prstGeom prst="rect">
            <a:avLst/>
          </a:prstGeom>
        </p:spPr>
      </p:pic>
      <p:sp>
        <p:nvSpPr>
          <p:cNvPr id="5" name="Triangle 4">
            <a:extLst>
              <a:ext uri="{FF2B5EF4-FFF2-40B4-BE49-F238E27FC236}">
                <a16:creationId xmlns:a16="http://schemas.microsoft.com/office/drawing/2014/main" id="{EA8F6A42-A77B-0F41-BD25-7B69A5C8777A}"/>
              </a:ext>
            </a:extLst>
          </p:cNvPr>
          <p:cNvSpPr/>
          <p:nvPr/>
        </p:nvSpPr>
        <p:spPr>
          <a:xfrm rot="4527294">
            <a:off x="2641404" y="2159842"/>
            <a:ext cx="2200128" cy="3026453"/>
          </a:xfrm>
          <a:prstGeom prst="triangle">
            <a:avLst>
              <a:gd name="adj" fmla="val 55390"/>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E298008-0DE2-404E-BEEB-A3EDD2DAEB01}"/>
              </a:ext>
            </a:extLst>
          </p:cNvPr>
          <p:cNvSpPr txBox="1"/>
          <p:nvPr/>
        </p:nvSpPr>
        <p:spPr>
          <a:xfrm>
            <a:off x="5376599" y="3245496"/>
            <a:ext cx="441146" cy="584775"/>
          </a:xfrm>
          <a:prstGeom prst="rect">
            <a:avLst/>
          </a:prstGeom>
          <a:noFill/>
        </p:spPr>
        <p:txBody>
          <a:bodyPr wrap="none" rtlCol="0">
            <a:spAutoFit/>
          </a:bodyPr>
          <a:lstStyle/>
          <a:p>
            <a:r>
              <a:rPr lang="en-US" sz="3200" dirty="0">
                <a:solidFill>
                  <a:srgbClr val="FF0000"/>
                </a:solidFill>
              </a:rPr>
              <a:t>H</a:t>
            </a:r>
          </a:p>
        </p:txBody>
      </p:sp>
      <p:sp>
        <p:nvSpPr>
          <p:cNvPr id="9" name="TextBox 8">
            <a:extLst>
              <a:ext uri="{FF2B5EF4-FFF2-40B4-BE49-F238E27FC236}">
                <a16:creationId xmlns:a16="http://schemas.microsoft.com/office/drawing/2014/main" id="{1A040389-F9C9-904E-A25B-F323CAC16FD6}"/>
              </a:ext>
            </a:extLst>
          </p:cNvPr>
          <p:cNvSpPr txBox="1"/>
          <p:nvPr/>
        </p:nvSpPr>
        <p:spPr>
          <a:xfrm>
            <a:off x="1675185" y="2480705"/>
            <a:ext cx="357790" cy="584775"/>
          </a:xfrm>
          <a:prstGeom prst="rect">
            <a:avLst/>
          </a:prstGeom>
          <a:noFill/>
        </p:spPr>
        <p:txBody>
          <a:bodyPr wrap="none" rtlCol="0">
            <a:spAutoFit/>
          </a:bodyPr>
          <a:lstStyle/>
          <a:p>
            <a:r>
              <a:rPr lang="en-US" sz="3200" dirty="0">
                <a:solidFill>
                  <a:srgbClr val="FF0000"/>
                </a:solidFill>
              </a:rPr>
              <a:t>L</a:t>
            </a:r>
          </a:p>
        </p:txBody>
      </p:sp>
      <p:sp>
        <p:nvSpPr>
          <p:cNvPr id="11" name="TextBox 10">
            <a:extLst>
              <a:ext uri="{FF2B5EF4-FFF2-40B4-BE49-F238E27FC236}">
                <a16:creationId xmlns:a16="http://schemas.microsoft.com/office/drawing/2014/main" id="{DEED2844-6815-9840-A0C1-D64FAB9C92B2}"/>
              </a:ext>
            </a:extLst>
          </p:cNvPr>
          <p:cNvSpPr txBox="1"/>
          <p:nvPr/>
        </p:nvSpPr>
        <p:spPr>
          <a:xfrm>
            <a:off x="2229249" y="5117911"/>
            <a:ext cx="373820" cy="584775"/>
          </a:xfrm>
          <a:prstGeom prst="rect">
            <a:avLst/>
          </a:prstGeom>
          <a:noFill/>
        </p:spPr>
        <p:txBody>
          <a:bodyPr wrap="none" rtlCol="0">
            <a:spAutoFit/>
          </a:bodyPr>
          <a:lstStyle/>
          <a:p>
            <a:r>
              <a:rPr lang="en-US" sz="3200" dirty="0">
                <a:solidFill>
                  <a:srgbClr val="FF0000"/>
                </a:solidFill>
              </a:rPr>
              <a:t>S</a:t>
            </a:r>
          </a:p>
        </p:txBody>
      </p:sp>
    </p:spTree>
    <p:extLst>
      <p:ext uri="{BB962C8B-B14F-4D97-AF65-F5344CB8AC3E}">
        <p14:creationId xmlns:p14="http://schemas.microsoft.com/office/powerpoint/2010/main" val="1980708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161BF-04C3-854D-9529-EC122D39FBE3}"/>
              </a:ext>
            </a:extLst>
          </p:cNvPr>
          <p:cNvSpPr>
            <a:spLocks noGrp="1"/>
          </p:cNvSpPr>
          <p:nvPr>
            <p:ph type="title"/>
          </p:nvPr>
        </p:nvSpPr>
        <p:spPr/>
        <p:txBody>
          <a:bodyPr/>
          <a:lstStyle/>
          <a:p>
            <a:r>
              <a:rPr lang="en-US" dirty="0"/>
              <a:t>What is plant competition?</a:t>
            </a:r>
          </a:p>
        </p:txBody>
      </p:sp>
      <p:sp>
        <p:nvSpPr>
          <p:cNvPr id="3" name="Content Placeholder 2">
            <a:extLst>
              <a:ext uri="{FF2B5EF4-FFF2-40B4-BE49-F238E27FC236}">
                <a16:creationId xmlns:a16="http://schemas.microsoft.com/office/drawing/2014/main" id="{05F7CE4B-2CCA-2E4C-8DEA-A8352203796E}"/>
              </a:ext>
            </a:extLst>
          </p:cNvPr>
          <p:cNvSpPr>
            <a:spLocks noGrp="1"/>
          </p:cNvSpPr>
          <p:nvPr>
            <p:ph idx="1"/>
          </p:nvPr>
        </p:nvSpPr>
        <p:spPr/>
        <p:txBody>
          <a:bodyPr/>
          <a:lstStyle/>
          <a:p>
            <a:pPr marL="0" indent="0">
              <a:buNone/>
            </a:pPr>
            <a:r>
              <a:rPr lang="en-US" dirty="0"/>
              <a:t>Grime (1977): “the tendency of neighboring plants to utilize the same </a:t>
            </a:r>
            <a:r>
              <a:rPr lang="en-US" dirty="0">
                <a:solidFill>
                  <a:srgbClr val="FF0000"/>
                </a:solidFill>
              </a:rPr>
              <a:t>quantum of light, ion of a mineral nutrient, molecule of water, or volume of space</a:t>
            </a:r>
            <a:r>
              <a:rPr lang="en-US" dirty="0"/>
              <a:t>”</a:t>
            </a:r>
          </a:p>
          <a:p>
            <a:pPr marL="0" indent="0">
              <a:buNone/>
            </a:pPr>
            <a:endParaRPr lang="en-US" dirty="0"/>
          </a:p>
        </p:txBody>
      </p:sp>
      <p:sp>
        <p:nvSpPr>
          <p:cNvPr id="4" name="TextBox 3">
            <a:extLst>
              <a:ext uri="{FF2B5EF4-FFF2-40B4-BE49-F238E27FC236}">
                <a16:creationId xmlns:a16="http://schemas.microsoft.com/office/drawing/2014/main" id="{B08FFEE8-D900-B043-B5F3-253A21ECFB78}"/>
              </a:ext>
            </a:extLst>
          </p:cNvPr>
          <p:cNvSpPr txBox="1"/>
          <p:nvPr/>
        </p:nvSpPr>
        <p:spPr>
          <a:xfrm>
            <a:off x="2332420" y="3401129"/>
            <a:ext cx="9021380" cy="1200329"/>
          </a:xfrm>
          <a:prstGeom prst="rect">
            <a:avLst/>
          </a:prstGeom>
          <a:noFill/>
        </p:spPr>
        <p:txBody>
          <a:bodyPr wrap="none" rtlCol="0">
            <a:spAutoFit/>
          </a:bodyPr>
          <a:lstStyle/>
          <a:p>
            <a:r>
              <a:rPr lang="en-US" sz="3600" dirty="0">
                <a:solidFill>
                  <a:srgbClr val="FF0000"/>
                </a:solidFill>
              </a:rPr>
              <a:t>Not all abiotic and biotic drivers of plant fitness</a:t>
            </a:r>
          </a:p>
          <a:p>
            <a:r>
              <a:rPr lang="en-US" sz="3600" dirty="0">
                <a:solidFill>
                  <a:srgbClr val="FF0000"/>
                </a:solidFill>
              </a:rPr>
              <a:t>Why these specifically?</a:t>
            </a:r>
          </a:p>
        </p:txBody>
      </p:sp>
    </p:spTree>
    <p:extLst>
      <p:ext uri="{BB962C8B-B14F-4D97-AF65-F5344CB8AC3E}">
        <p14:creationId xmlns:p14="http://schemas.microsoft.com/office/powerpoint/2010/main" val="1795071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161BF-04C3-854D-9529-EC122D39FBE3}"/>
              </a:ext>
            </a:extLst>
          </p:cNvPr>
          <p:cNvSpPr>
            <a:spLocks noGrp="1"/>
          </p:cNvSpPr>
          <p:nvPr>
            <p:ph type="title"/>
          </p:nvPr>
        </p:nvSpPr>
        <p:spPr/>
        <p:txBody>
          <a:bodyPr/>
          <a:lstStyle/>
          <a:p>
            <a:r>
              <a:rPr lang="en-US" dirty="0"/>
              <a:t>What is plant competition?</a:t>
            </a:r>
          </a:p>
        </p:txBody>
      </p:sp>
      <p:sp>
        <p:nvSpPr>
          <p:cNvPr id="3" name="Content Placeholder 2">
            <a:extLst>
              <a:ext uri="{FF2B5EF4-FFF2-40B4-BE49-F238E27FC236}">
                <a16:creationId xmlns:a16="http://schemas.microsoft.com/office/drawing/2014/main" id="{05F7CE4B-2CCA-2E4C-8DEA-A8352203796E}"/>
              </a:ext>
            </a:extLst>
          </p:cNvPr>
          <p:cNvSpPr>
            <a:spLocks noGrp="1"/>
          </p:cNvSpPr>
          <p:nvPr>
            <p:ph idx="1"/>
          </p:nvPr>
        </p:nvSpPr>
        <p:spPr/>
        <p:txBody>
          <a:bodyPr/>
          <a:lstStyle/>
          <a:p>
            <a:pPr marL="0" indent="0">
              <a:buNone/>
            </a:pPr>
            <a:r>
              <a:rPr lang="en-US" dirty="0"/>
              <a:t>Grime (1977): “the tendency of neighboring plants to utilize the same quantum of light, ion of a mineral nutrient, molecule of water, or volume of space”</a:t>
            </a:r>
          </a:p>
          <a:p>
            <a:pPr marL="0" indent="0">
              <a:buNone/>
            </a:pPr>
            <a:endParaRPr lang="en-US" dirty="0"/>
          </a:p>
          <a:p>
            <a:pPr marL="0" indent="0">
              <a:buNone/>
            </a:pPr>
            <a:r>
              <a:rPr lang="en-US" dirty="0"/>
              <a:t>”allows competition to be defined in relation to its mechanism rather than its effects, and the risk is avoided of confusion with mechanism operating through the the direct impact of the physiochemical environment or through biotic effects such as selective predation”</a:t>
            </a:r>
          </a:p>
        </p:txBody>
      </p:sp>
    </p:spTree>
    <p:extLst>
      <p:ext uri="{BB962C8B-B14F-4D97-AF65-F5344CB8AC3E}">
        <p14:creationId xmlns:p14="http://schemas.microsoft.com/office/powerpoint/2010/main" val="3295870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161BF-04C3-854D-9529-EC122D39FBE3}"/>
              </a:ext>
            </a:extLst>
          </p:cNvPr>
          <p:cNvSpPr>
            <a:spLocks noGrp="1"/>
          </p:cNvSpPr>
          <p:nvPr>
            <p:ph type="title"/>
          </p:nvPr>
        </p:nvSpPr>
        <p:spPr/>
        <p:txBody>
          <a:bodyPr/>
          <a:lstStyle/>
          <a:p>
            <a:r>
              <a:rPr lang="en-US" dirty="0"/>
              <a:t>What is plant competition?</a:t>
            </a:r>
          </a:p>
        </p:txBody>
      </p:sp>
      <p:sp>
        <p:nvSpPr>
          <p:cNvPr id="3" name="Content Placeholder 2">
            <a:extLst>
              <a:ext uri="{FF2B5EF4-FFF2-40B4-BE49-F238E27FC236}">
                <a16:creationId xmlns:a16="http://schemas.microsoft.com/office/drawing/2014/main" id="{05F7CE4B-2CCA-2E4C-8DEA-A8352203796E}"/>
              </a:ext>
            </a:extLst>
          </p:cNvPr>
          <p:cNvSpPr>
            <a:spLocks noGrp="1"/>
          </p:cNvSpPr>
          <p:nvPr>
            <p:ph idx="1"/>
          </p:nvPr>
        </p:nvSpPr>
        <p:spPr/>
        <p:txBody>
          <a:bodyPr/>
          <a:lstStyle/>
          <a:p>
            <a:pPr marL="0" indent="0">
              <a:buNone/>
            </a:pPr>
            <a:r>
              <a:rPr lang="en-US" dirty="0"/>
              <a:t>Grime (1977): “the tendency of neighboring plants to utilize the same quantum of light, ion of a mineral nutrient, molecule of water, or volume of space”</a:t>
            </a:r>
          </a:p>
          <a:p>
            <a:pPr marL="0" indent="0">
              <a:buNone/>
            </a:pPr>
            <a:endParaRPr lang="en-US" dirty="0"/>
          </a:p>
          <a:p>
            <a:pPr marL="0" indent="0">
              <a:buNone/>
            </a:pPr>
            <a:r>
              <a:rPr lang="en-US" dirty="0"/>
              <a:t>”allows competition to be </a:t>
            </a:r>
            <a:r>
              <a:rPr lang="en-US" dirty="0">
                <a:solidFill>
                  <a:srgbClr val="FF0000"/>
                </a:solidFill>
              </a:rPr>
              <a:t>defined in relation to its mechanism rather than its effects</a:t>
            </a:r>
            <a:r>
              <a:rPr lang="en-US" dirty="0"/>
              <a:t>, and the risk is avoided of confusion with mechanism operating through the the direct impact of the physiochemical environment or through biotic effects such as selective predation”</a:t>
            </a:r>
          </a:p>
        </p:txBody>
      </p:sp>
    </p:spTree>
    <p:extLst>
      <p:ext uri="{BB962C8B-B14F-4D97-AF65-F5344CB8AC3E}">
        <p14:creationId xmlns:p14="http://schemas.microsoft.com/office/powerpoint/2010/main" val="1572425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161BF-04C3-854D-9529-EC122D39FBE3}"/>
              </a:ext>
            </a:extLst>
          </p:cNvPr>
          <p:cNvSpPr>
            <a:spLocks noGrp="1"/>
          </p:cNvSpPr>
          <p:nvPr>
            <p:ph type="title"/>
          </p:nvPr>
        </p:nvSpPr>
        <p:spPr/>
        <p:txBody>
          <a:bodyPr/>
          <a:lstStyle/>
          <a:p>
            <a:r>
              <a:rPr lang="en-US" dirty="0"/>
              <a:t>What is plant competition?</a:t>
            </a:r>
          </a:p>
        </p:txBody>
      </p:sp>
      <p:sp>
        <p:nvSpPr>
          <p:cNvPr id="3" name="Content Placeholder 2">
            <a:extLst>
              <a:ext uri="{FF2B5EF4-FFF2-40B4-BE49-F238E27FC236}">
                <a16:creationId xmlns:a16="http://schemas.microsoft.com/office/drawing/2014/main" id="{05F7CE4B-2CCA-2E4C-8DEA-A8352203796E}"/>
              </a:ext>
            </a:extLst>
          </p:cNvPr>
          <p:cNvSpPr>
            <a:spLocks noGrp="1"/>
          </p:cNvSpPr>
          <p:nvPr>
            <p:ph idx="1"/>
          </p:nvPr>
        </p:nvSpPr>
        <p:spPr/>
        <p:txBody>
          <a:bodyPr/>
          <a:lstStyle/>
          <a:p>
            <a:pPr marL="0" indent="0">
              <a:buNone/>
            </a:pPr>
            <a:r>
              <a:rPr lang="en-US" dirty="0"/>
              <a:t>Grime (1977): “the tendency of neighboring plants to utilize the same quantum of light, ion of a mineral nutrient, molecule of water, or volume of space”</a:t>
            </a:r>
          </a:p>
          <a:p>
            <a:pPr marL="0" indent="0">
              <a:buNone/>
            </a:pPr>
            <a:endParaRPr lang="en-US" dirty="0"/>
          </a:p>
          <a:p>
            <a:pPr marL="0" indent="0">
              <a:buNone/>
            </a:pPr>
            <a:r>
              <a:rPr lang="en-US" dirty="0"/>
              <a:t>”allows competition to be defined in relation to its mechanism rather than its effects, and the risk is </a:t>
            </a:r>
            <a:r>
              <a:rPr lang="en-US" dirty="0">
                <a:solidFill>
                  <a:srgbClr val="FF0000"/>
                </a:solidFill>
              </a:rPr>
              <a:t>avoided of confusion with mechanism operating through the the direct impact of the physiochemical environment</a:t>
            </a:r>
            <a:r>
              <a:rPr lang="en-US" dirty="0"/>
              <a:t> or through biotic effects such as selective predation”</a:t>
            </a:r>
          </a:p>
        </p:txBody>
      </p:sp>
    </p:spTree>
    <p:extLst>
      <p:ext uri="{BB962C8B-B14F-4D97-AF65-F5344CB8AC3E}">
        <p14:creationId xmlns:p14="http://schemas.microsoft.com/office/powerpoint/2010/main" val="1039886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161BF-04C3-854D-9529-EC122D39FBE3}"/>
              </a:ext>
            </a:extLst>
          </p:cNvPr>
          <p:cNvSpPr>
            <a:spLocks noGrp="1"/>
          </p:cNvSpPr>
          <p:nvPr>
            <p:ph type="title"/>
          </p:nvPr>
        </p:nvSpPr>
        <p:spPr/>
        <p:txBody>
          <a:bodyPr/>
          <a:lstStyle/>
          <a:p>
            <a:r>
              <a:rPr lang="en-US" dirty="0"/>
              <a:t>What is plant competition?</a:t>
            </a:r>
          </a:p>
        </p:txBody>
      </p:sp>
      <p:sp>
        <p:nvSpPr>
          <p:cNvPr id="3" name="Content Placeholder 2">
            <a:extLst>
              <a:ext uri="{FF2B5EF4-FFF2-40B4-BE49-F238E27FC236}">
                <a16:creationId xmlns:a16="http://schemas.microsoft.com/office/drawing/2014/main" id="{05F7CE4B-2CCA-2E4C-8DEA-A8352203796E}"/>
              </a:ext>
            </a:extLst>
          </p:cNvPr>
          <p:cNvSpPr>
            <a:spLocks noGrp="1"/>
          </p:cNvSpPr>
          <p:nvPr>
            <p:ph idx="1"/>
          </p:nvPr>
        </p:nvSpPr>
        <p:spPr/>
        <p:txBody>
          <a:bodyPr/>
          <a:lstStyle/>
          <a:p>
            <a:pPr marL="0" indent="0">
              <a:buNone/>
            </a:pPr>
            <a:r>
              <a:rPr lang="en-US" dirty="0"/>
              <a:t>Grime (1977): “the tendency of neighboring plants to utilize the same quantum of light, ion of a mineral nutrient, molecule of water, or volume of space”</a:t>
            </a:r>
          </a:p>
          <a:p>
            <a:pPr marL="0" indent="0">
              <a:buNone/>
            </a:pPr>
            <a:endParaRPr lang="en-US" dirty="0"/>
          </a:p>
          <a:p>
            <a:pPr marL="0" indent="0">
              <a:buNone/>
            </a:pPr>
            <a:r>
              <a:rPr lang="en-US" dirty="0"/>
              <a:t>”allows competition to be defined in relation to its mechanism rather than its effects, and the risk is avoided of </a:t>
            </a:r>
            <a:r>
              <a:rPr lang="en-US" dirty="0">
                <a:solidFill>
                  <a:srgbClr val="FF0000"/>
                </a:solidFill>
              </a:rPr>
              <a:t>confusion</a:t>
            </a:r>
            <a:r>
              <a:rPr lang="en-US" dirty="0"/>
              <a:t> with mechanism operating through the the direct impact of the physiochemical environment or </a:t>
            </a:r>
            <a:r>
              <a:rPr lang="en-US" dirty="0">
                <a:solidFill>
                  <a:srgbClr val="FF0000"/>
                </a:solidFill>
              </a:rPr>
              <a:t>through biotic effects such as selective predation</a:t>
            </a:r>
            <a:r>
              <a:rPr lang="en-US" dirty="0"/>
              <a:t>”</a:t>
            </a:r>
          </a:p>
        </p:txBody>
      </p:sp>
    </p:spTree>
    <p:extLst>
      <p:ext uri="{BB962C8B-B14F-4D97-AF65-F5344CB8AC3E}">
        <p14:creationId xmlns:p14="http://schemas.microsoft.com/office/powerpoint/2010/main" val="947678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1CF80-8102-0D4A-A419-BEC779FA87FC}"/>
              </a:ext>
            </a:extLst>
          </p:cNvPr>
          <p:cNvSpPr>
            <a:spLocks noGrp="1"/>
          </p:cNvSpPr>
          <p:nvPr>
            <p:ph type="title"/>
          </p:nvPr>
        </p:nvSpPr>
        <p:spPr/>
        <p:txBody>
          <a:bodyPr/>
          <a:lstStyle/>
          <a:p>
            <a:r>
              <a:rPr lang="en-US" dirty="0"/>
              <a:t>Plant perception of competition</a:t>
            </a:r>
          </a:p>
        </p:txBody>
      </p:sp>
      <p:sp>
        <p:nvSpPr>
          <p:cNvPr id="3" name="Text Placeholder 2">
            <a:extLst>
              <a:ext uri="{FF2B5EF4-FFF2-40B4-BE49-F238E27FC236}">
                <a16:creationId xmlns:a16="http://schemas.microsoft.com/office/drawing/2014/main" id="{FA87C65C-C34A-F04A-B5A5-D21DFC90D56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352681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TotalTime>
  <Words>866</Words>
  <Application>Microsoft Macintosh PowerPoint</Application>
  <PresentationFormat>Widescreen</PresentationFormat>
  <Paragraphs>101</Paragraphs>
  <Slides>38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Calibri Light</vt:lpstr>
      <vt:lpstr>Office Theme</vt:lpstr>
      <vt:lpstr>Competition</vt:lpstr>
      <vt:lpstr>What is plant competition?</vt:lpstr>
      <vt:lpstr>What is plant competition?</vt:lpstr>
      <vt:lpstr>What is plant competition?</vt:lpstr>
      <vt:lpstr>What is plant competition?</vt:lpstr>
      <vt:lpstr>What is plant competition?</vt:lpstr>
      <vt:lpstr>What is plant competition?</vt:lpstr>
      <vt:lpstr>What is plant competition?</vt:lpstr>
      <vt:lpstr>Plant perception of competition</vt:lpstr>
      <vt:lpstr>Perception by seeds: recap</vt:lpstr>
      <vt:lpstr>Seedlings also perceive light from the canopy</vt:lpstr>
      <vt:lpstr>Allelopathy: plant chemical sensing</vt:lpstr>
      <vt:lpstr>Allelopathy tends to have negative impacts on plants</vt:lpstr>
      <vt:lpstr>Allelopathy can stimulate plastic responses</vt:lpstr>
      <vt:lpstr>Allelopathy and invasion example</vt:lpstr>
      <vt:lpstr>Allelopathy and invasion</vt:lpstr>
      <vt:lpstr>Allelopathy and invasion</vt:lpstr>
      <vt:lpstr>Allelopathy and invasion</vt:lpstr>
      <vt:lpstr>Allelopathy and invasion</vt:lpstr>
      <vt:lpstr>Resource competition and traits</vt:lpstr>
      <vt:lpstr>Traits: nutrient competition</vt:lpstr>
      <vt:lpstr>Traits: nutrient competition</vt:lpstr>
      <vt:lpstr>Traits: water competition</vt:lpstr>
      <vt:lpstr>Traits: light competition</vt:lpstr>
      <vt:lpstr>Traits: CO2 competition</vt:lpstr>
      <vt:lpstr>Traits: CO2 competition</vt:lpstr>
      <vt:lpstr>Competitive strategies</vt:lpstr>
      <vt:lpstr>r-K continuum</vt:lpstr>
      <vt:lpstr>r-K continuum</vt:lpstr>
      <vt:lpstr>Grime’s (1977) triangle</vt:lpstr>
      <vt:lpstr>Grime’s (1977) triangle</vt:lpstr>
      <vt:lpstr>Grime’s (1977) triangle</vt:lpstr>
      <vt:lpstr>PowerPoint Presentation</vt:lpstr>
      <vt:lpstr>Westoby (1998) Leaf-Height-Seed theory</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Smith, Nick</dc:creator>
  <cp:lastModifiedBy>Smith, Nick</cp:lastModifiedBy>
  <cp:revision>52</cp:revision>
  <dcterms:created xsi:type="dcterms:W3CDTF">2021-04-04T14:56:59Z</dcterms:created>
  <dcterms:modified xsi:type="dcterms:W3CDTF">2025-03-23T16:21:01Z</dcterms:modified>
</cp:coreProperties>
</file>